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9" r:id="rId3"/>
    <p:sldId id="260" r:id="rId4"/>
    <p:sldId id="261" r:id="rId5"/>
    <p:sldId id="262" r:id="rId6"/>
    <p:sldId id="277"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letter"/>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BBE"/>
    <a:srgbClr val="FF49B8"/>
    <a:srgbClr val="FFAF12"/>
    <a:srgbClr val="FFC9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62"/>
    <p:restoredTop sz="94872"/>
  </p:normalViewPr>
  <p:slideViewPr>
    <p:cSldViewPr snapToGrid="0" snapToObjects="1">
      <p:cViewPr varScale="1">
        <p:scale>
          <a:sx n="79" d="100"/>
          <a:sy n="79" d="100"/>
        </p:scale>
        <p:origin x="1118" y="6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38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2060"/>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C133-46B8-BF98-1F6B1F8C5EEC}"/>
              </c:ext>
            </c:extLst>
          </c:dPt>
          <c:dPt>
            <c:idx val="1"/>
            <c:bubble3D val="0"/>
            <c:spPr>
              <a:pattFill prst="wdDnDiag">
                <a:fgClr>
                  <a:schemeClr val="accent1">
                    <a:lumMod val="60000"/>
                    <a:lumOff val="40000"/>
                  </a:schemeClr>
                </a:fgClr>
                <a:bgClr>
                  <a:schemeClr val="bg1"/>
                </a:bgClr>
              </a:pattFill>
              <a:ln w="19050">
                <a:solidFill>
                  <a:schemeClr val="accent6">
                    <a:lumMod val="20000"/>
                    <a:lumOff val="80000"/>
                  </a:schemeClr>
                </a:solidFill>
              </a:ln>
              <a:effectLst/>
            </c:spPr>
            <c:extLst>
              <c:ext xmlns:c16="http://schemas.microsoft.com/office/drawing/2014/chart" uri="{C3380CC4-5D6E-409C-BE32-E72D297353CC}">
                <c16:uniqueId val="{00000003-C133-46B8-BF98-1F6B1F8C5EE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133-46B8-BF98-1F6B1F8C5EEC}"/>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C133-46B8-BF98-1F6B1F8C5EEC}"/>
              </c:ext>
            </c:extLst>
          </c:dPt>
          <c:cat>
            <c:strRef>
              <c:f>Sheet1!$A$2:$A$5</c:f>
              <c:strCache>
                <c:ptCount val="3"/>
                <c:pt idx="0">
                  <c:v>1st Qtr</c:v>
                </c:pt>
                <c:pt idx="1">
                  <c:v>2nd Qtr</c:v>
                </c:pt>
                <c:pt idx="2">
                  <c:v>3rd Qtr</c:v>
                </c:pt>
              </c:strCache>
            </c:strRef>
          </c:cat>
          <c:val>
            <c:numRef>
              <c:f>Sheet1!$B$2:$B$5</c:f>
              <c:numCache>
                <c:formatCode>General</c:formatCode>
                <c:ptCount val="4"/>
                <c:pt idx="0">
                  <c:v>8.1999999999999993</c:v>
                </c:pt>
                <c:pt idx="1">
                  <c:v>3.2</c:v>
                </c:pt>
                <c:pt idx="2">
                  <c:v>1.4</c:v>
                </c:pt>
              </c:numCache>
            </c:numRef>
          </c:val>
          <c:extLst>
            <c:ext xmlns:c16="http://schemas.microsoft.com/office/drawing/2014/chart" uri="{C3380CC4-5D6E-409C-BE32-E72D297353CC}">
              <c16:uniqueId val="{00000008-C133-46B8-BF98-1F6B1F8C5EE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7030A0"/>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6DE7-4EF3-9B83-E24A37787694}"/>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6DE7-4EF3-9B83-E24A37787694}"/>
              </c:ext>
            </c:extLst>
          </c:dPt>
          <c:dPt>
            <c:idx val="2"/>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5-6DE7-4EF3-9B83-E24A377876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E7-4EF3-9B83-E24A37787694}"/>
              </c:ext>
            </c:extLst>
          </c:dPt>
          <c:cat>
            <c:strRef>
              <c:f>Sheet1!$A$2:$A$5</c:f>
              <c:strCache>
                <c:ptCount val="3"/>
                <c:pt idx="0">
                  <c:v>1st Qtr</c:v>
                </c:pt>
                <c:pt idx="1">
                  <c:v>2nd Qtr</c:v>
                </c:pt>
                <c:pt idx="2">
                  <c:v>3rd Qtr</c:v>
                </c:pt>
              </c:strCache>
            </c:strRef>
          </c:cat>
          <c:val>
            <c:numRef>
              <c:f>Sheet1!$B$2:$B$5</c:f>
              <c:numCache>
                <c:formatCode>General</c:formatCode>
                <c:ptCount val="4"/>
                <c:pt idx="0">
                  <c:v>8.1999999999999993</c:v>
                </c:pt>
                <c:pt idx="1">
                  <c:v>3.2</c:v>
                </c:pt>
                <c:pt idx="2">
                  <c:v>1.4</c:v>
                </c:pt>
              </c:numCache>
            </c:numRef>
          </c:val>
          <c:extLst>
            <c:ext xmlns:c16="http://schemas.microsoft.com/office/drawing/2014/chart" uri="{C3380CC4-5D6E-409C-BE32-E72D297353CC}">
              <c16:uniqueId val="{00000008-6DE7-4EF3-9B83-E24A3778769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2E1BECE-D0A1-2D43-A582-2C475A5DC947}" type="datetimeFigureOut">
              <a:rPr lang="en-US"/>
              <a:pPr>
                <a:defRPr/>
              </a:pPr>
              <a:t>3/13/2021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C2FFEE0-BABC-1348-91D6-D65189E1F4FC}" type="slidenum">
              <a:rPr lang="en-US"/>
              <a:pPr>
                <a:defRPr/>
              </a:pPr>
              <a:t>‹#›</a:t>
            </a:fld>
            <a:endParaRPr lang="en-US"/>
          </a:p>
        </p:txBody>
      </p:sp>
    </p:spTree>
    <p:extLst>
      <p:ext uri="{BB962C8B-B14F-4D97-AF65-F5344CB8AC3E}">
        <p14:creationId xmlns:p14="http://schemas.microsoft.com/office/powerpoint/2010/main" val="1981386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2FFEE0-BABC-1348-91D6-D65189E1F4FC}" type="slidenum">
              <a:rPr lang="en-US" smtClean="0"/>
              <a:pPr>
                <a:defRPr/>
              </a:pPr>
              <a:t>1</a:t>
            </a:fld>
            <a:endParaRPr lang="en-US"/>
          </a:p>
        </p:txBody>
      </p:sp>
    </p:spTree>
    <p:extLst>
      <p:ext uri="{BB962C8B-B14F-4D97-AF65-F5344CB8AC3E}">
        <p14:creationId xmlns:p14="http://schemas.microsoft.com/office/powerpoint/2010/main" val="189628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2478" y="4611757"/>
            <a:ext cx="7000461" cy="907771"/>
          </a:xfrm>
        </p:spPr>
        <p:txBody>
          <a:bodyPr anchor="b">
            <a:normAutofit/>
          </a:bodyPr>
          <a:lstStyle>
            <a:lvl1pPr algn="r">
              <a:defRPr sz="3200" cap="small" baseline="0">
                <a:latin typeface="Adobe Garamond Pro" charset="0"/>
                <a:ea typeface="Adobe Garamond Pro" charset="0"/>
                <a:cs typeface="Adobe Garamond Pro" charset="0"/>
              </a:defRPr>
            </a:lvl1pPr>
          </a:lstStyle>
          <a:p>
            <a:r>
              <a:rPr lang="en-US" dirty="0"/>
              <a:t>Click to edit Master title style</a:t>
            </a:r>
          </a:p>
        </p:txBody>
      </p:sp>
      <p:sp>
        <p:nvSpPr>
          <p:cNvPr id="3" name="Subtitle 2"/>
          <p:cNvSpPr>
            <a:spLocks noGrp="1"/>
          </p:cNvSpPr>
          <p:nvPr>
            <p:ph type="subTitle" idx="1"/>
          </p:nvPr>
        </p:nvSpPr>
        <p:spPr>
          <a:xfrm>
            <a:off x="4475921" y="5519528"/>
            <a:ext cx="4297018" cy="455688"/>
          </a:xfrm>
        </p:spPr>
        <p:txBody>
          <a:bodyPr/>
          <a:lstStyle>
            <a:lvl1pPr marL="0" indent="0" algn="r">
              <a:buNone/>
              <a:defRPr sz="2400" b="0" i="0">
                <a:latin typeface="Adobe Garamond Pro" charset="0"/>
                <a:ea typeface="Adobe Garamond Pro" charset="0"/>
                <a:cs typeface="Adobe Garamond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7750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00103FE-264B-9B40-BA7F-BAC63600E109}" type="datetimeFigureOut">
              <a:rPr lang="en-US" smtClean="0"/>
              <a:pPr>
                <a:defRPr/>
              </a:pPr>
              <a:t>3/13/2021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7374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24149"/>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537401"/>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FB22C-3B4B-A74E-A3F5-BBFF1F44C071}" type="datetimeFigureOut">
              <a:rPr lang="en-US" smtClean="0"/>
              <a:pPr>
                <a:defRPr/>
              </a:pPr>
              <a:t>3/13/2021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218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761170" y="524150"/>
            <a:ext cx="7886700" cy="1325563"/>
          </a:xfrm>
        </p:spPr>
        <p:txBody>
          <a:bodyPr/>
          <a:lstStyle/>
          <a:p>
            <a:r>
              <a:rPr lang="en-US"/>
              <a:t>Click to edit Master title style</a:t>
            </a:r>
          </a:p>
        </p:txBody>
      </p:sp>
      <p:sp>
        <p:nvSpPr>
          <p:cNvPr id="6" name="Picture Placeholder 5"/>
          <p:cNvSpPr>
            <a:spLocks noGrp="1"/>
          </p:cNvSpPr>
          <p:nvPr>
            <p:ph type="pic" sz="quarter" idx="12"/>
          </p:nvPr>
        </p:nvSpPr>
        <p:spPr>
          <a:xfrm>
            <a:off x="4973638" y="1967777"/>
            <a:ext cx="3541712" cy="3657600"/>
          </a:xfrm>
        </p:spPr>
        <p:txBody>
          <a:bodyPr rtlCol="0">
            <a:normAutofit/>
          </a:bodyPr>
          <a:lstStyle>
            <a:lvl1pPr marL="0" indent="0">
              <a:buNone/>
              <a:defRPr sz="2000" baseline="0"/>
            </a:lvl1pPr>
          </a:lstStyle>
          <a:p>
            <a:pPr lvl="0"/>
            <a:r>
              <a:rPr lang="en-US" noProof="0"/>
              <a:t>Drag picture to placeholder or click icon to add</a:t>
            </a:r>
            <a:endParaRPr lang="en-US" noProof="0" dirty="0"/>
          </a:p>
        </p:txBody>
      </p:sp>
      <p:sp>
        <p:nvSpPr>
          <p:cNvPr id="8" name="Text Placeholder 7"/>
          <p:cNvSpPr>
            <a:spLocks noGrp="1"/>
          </p:cNvSpPr>
          <p:nvPr>
            <p:ph type="body" sz="quarter" idx="13"/>
          </p:nvPr>
        </p:nvSpPr>
        <p:spPr>
          <a:xfrm>
            <a:off x="761170" y="1967777"/>
            <a:ext cx="3771900" cy="3657600"/>
          </a:xfrm>
        </p:spPr>
        <p:txBody>
          <a:bodyPr/>
          <a:lstStyle>
            <a:lvl1pPr marL="0" indent="0">
              <a:buNone/>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A687A2C8-946C-FD4D-9F4F-FC354BFC0D9E}" type="datetimeFigureOut">
              <a:rPr lang="en-US" smtClean="0"/>
              <a:pPr>
                <a:defRPr/>
              </a:pPr>
              <a:t>3/13/2021</a:t>
            </a:fld>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92895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A Compliance Guidelines">
    <p:spTree>
      <p:nvGrpSpPr>
        <p:cNvPr id="1" name=""/>
        <p:cNvGrpSpPr/>
        <p:nvPr/>
      </p:nvGrpSpPr>
      <p:grpSpPr>
        <a:xfrm>
          <a:off x="0" y="0"/>
          <a:ext cx="0" cy="0"/>
          <a:chOff x="0" y="0"/>
          <a:chExt cx="0" cy="0"/>
        </a:xfrm>
      </p:grpSpPr>
      <p:sp>
        <p:nvSpPr>
          <p:cNvPr id="5" name="Rectangle 4"/>
          <p:cNvSpPr/>
          <p:nvPr userDrawn="1"/>
        </p:nvSpPr>
        <p:spPr>
          <a:xfrm>
            <a:off x="429357" y="1483388"/>
            <a:ext cx="4093875" cy="1015663"/>
          </a:xfrm>
          <a:prstGeom prst="rect">
            <a:avLst/>
          </a:prstGeom>
        </p:spPr>
        <p:txBody>
          <a:bodyPr wrap="square">
            <a:spAutoFit/>
          </a:bodyPr>
          <a:lstStyle/>
          <a:p>
            <a:r>
              <a:rPr lang="en-US" sz="1200" b="1" dirty="0"/>
              <a:t>Add alternative text to images and objects</a:t>
            </a:r>
          </a:p>
          <a:p>
            <a:r>
              <a:rPr lang="en-US" sz="1200" dirty="0"/>
              <a:t>Alternative text (alt text or Alt Text) appears when you move your pointer over a picture or object, and helps people using screen readers understand the content of images in your presentation.</a:t>
            </a:r>
          </a:p>
        </p:txBody>
      </p:sp>
      <p:sp>
        <p:nvSpPr>
          <p:cNvPr id="6" name="Rectangle 5"/>
          <p:cNvSpPr/>
          <p:nvPr userDrawn="1"/>
        </p:nvSpPr>
        <p:spPr>
          <a:xfrm>
            <a:off x="4832887" y="2337861"/>
            <a:ext cx="3978521" cy="830997"/>
          </a:xfrm>
          <a:prstGeom prst="rect">
            <a:avLst/>
          </a:prstGeom>
        </p:spPr>
        <p:txBody>
          <a:bodyPr wrap="square">
            <a:spAutoFit/>
          </a:bodyPr>
          <a:lstStyle/>
          <a:p>
            <a:r>
              <a:rPr lang="en-US" sz="1200" b="1" dirty="0"/>
              <a:t>Specify column header information in tables</a:t>
            </a:r>
          </a:p>
          <a:p>
            <a:r>
              <a:rPr lang="en-US" sz="1200" dirty="0"/>
              <a:t>In addition to adding alt text that describes the table, having clear column headings can help provide context and assist navigation of the table’s contents.</a:t>
            </a:r>
          </a:p>
        </p:txBody>
      </p:sp>
      <p:sp>
        <p:nvSpPr>
          <p:cNvPr id="7" name="Rectangle 6"/>
          <p:cNvSpPr/>
          <p:nvPr userDrawn="1"/>
        </p:nvSpPr>
        <p:spPr>
          <a:xfrm>
            <a:off x="429355" y="2509260"/>
            <a:ext cx="4002364" cy="800219"/>
          </a:xfrm>
          <a:prstGeom prst="rect">
            <a:avLst/>
          </a:prstGeom>
        </p:spPr>
        <p:txBody>
          <a:bodyPr wrap="square">
            <a:spAutoFit/>
          </a:bodyPr>
          <a:lstStyle/>
          <a:p>
            <a:r>
              <a:rPr lang="en-US" sz="1200" b="1" dirty="0"/>
              <a:t>Ensure that all slides have unique titles</a:t>
            </a:r>
          </a:p>
          <a:p>
            <a:r>
              <a:rPr lang="en-US" sz="1200" dirty="0"/>
              <a:t>Slide titles are used for navigation and selection by people who are not able to view the slide. </a:t>
            </a:r>
          </a:p>
          <a:p>
            <a:r>
              <a:rPr lang="en-US" sz="1000" dirty="0"/>
              <a:t>.</a:t>
            </a:r>
          </a:p>
        </p:txBody>
      </p:sp>
      <p:sp>
        <p:nvSpPr>
          <p:cNvPr id="8" name="Rectangle 7"/>
          <p:cNvSpPr/>
          <p:nvPr userDrawn="1"/>
        </p:nvSpPr>
        <p:spPr>
          <a:xfrm>
            <a:off x="429356" y="3172889"/>
            <a:ext cx="4002363" cy="646331"/>
          </a:xfrm>
          <a:prstGeom prst="rect">
            <a:avLst/>
          </a:prstGeom>
        </p:spPr>
        <p:txBody>
          <a:bodyPr wrap="square">
            <a:spAutoFit/>
          </a:bodyPr>
          <a:lstStyle/>
          <a:p>
            <a:r>
              <a:rPr lang="en-US" sz="1200" b="1" dirty="0"/>
              <a:t>Use hyperlink text that is meaningful</a:t>
            </a:r>
          </a:p>
          <a:p>
            <a:r>
              <a:rPr lang="en-US" sz="1200" dirty="0"/>
              <a:t>Hyperlink text should provide a clear description of the link destination, rather than only providing the URL. </a:t>
            </a:r>
          </a:p>
        </p:txBody>
      </p:sp>
      <p:sp>
        <p:nvSpPr>
          <p:cNvPr id="9" name="Rectangle 8"/>
          <p:cNvSpPr/>
          <p:nvPr userDrawn="1"/>
        </p:nvSpPr>
        <p:spPr>
          <a:xfrm>
            <a:off x="4832887" y="1470049"/>
            <a:ext cx="3657599" cy="830997"/>
          </a:xfrm>
          <a:prstGeom prst="rect">
            <a:avLst/>
          </a:prstGeom>
        </p:spPr>
        <p:txBody>
          <a:bodyPr wrap="square">
            <a:spAutoFit/>
          </a:bodyPr>
          <a:lstStyle/>
          <a:p>
            <a:r>
              <a:rPr lang="en-US" sz="1200" b="1" dirty="0"/>
              <a:t>Use simple table structure</a:t>
            </a:r>
          </a:p>
          <a:p>
            <a:r>
              <a:rPr lang="en-US" sz="1200" dirty="0"/>
              <a:t>By not using nested tables, or merged or split cells inside of data tables, the data is predictable and easy to navigate.</a:t>
            </a:r>
          </a:p>
        </p:txBody>
      </p:sp>
      <p:sp>
        <p:nvSpPr>
          <p:cNvPr id="10" name="Rectangle 9"/>
          <p:cNvSpPr/>
          <p:nvPr userDrawn="1"/>
        </p:nvSpPr>
        <p:spPr>
          <a:xfrm>
            <a:off x="4832887" y="3212122"/>
            <a:ext cx="3884393" cy="1384995"/>
          </a:xfrm>
          <a:prstGeom prst="rect">
            <a:avLst/>
          </a:prstGeom>
        </p:spPr>
        <p:txBody>
          <a:bodyPr wrap="square">
            <a:spAutoFit/>
          </a:bodyPr>
          <a:lstStyle/>
          <a:p>
            <a:r>
              <a:rPr lang="en-US" sz="1200" b="1" dirty="0"/>
              <a:t>Avoid using blank cells for formatting</a:t>
            </a:r>
          </a:p>
          <a:p>
            <a:r>
              <a:rPr lang="en-US" sz="1200" dirty="0"/>
              <a:t>Using blank cells to format your table could mislead someone using a screen reader to believe that there is nothing more in the table. You can fix this by deleting unnecessary blank cells or, if your table is used specifically to layout content within your presentation, you can clear all table styles by doing the following:</a:t>
            </a:r>
          </a:p>
        </p:txBody>
      </p:sp>
      <p:sp>
        <p:nvSpPr>
          <p:cNvPr id="11" name="Rectangle 10"/>
          <p:cNvSpPr/>
          <p:nvPr userDrawn="1"/>
        </p:nvSpPr>
        <p:spPr>
          <a:xfrm>
            <a:off x="429356" y="3878045"/>
            <a:ext cx="4093876" cy="1015663"/>
          </a:xfrm>
          <a:prstGeom prst="rect">
            <a:avLst/>
          </a:prstGeom>
        </p:spPr>
        <p:txBody>
          <a:bodyPr wrap="square">
            <a:spAutoFit/>
          </a:bodyPr>
          <a:lstStyle/>
          <a:p>
            <a:r>
              <a:rPr lang="en-US" sz="1200" b="1" dirty="0"/>
              <a:t>Include closed captions for any audio or video</a:t>
            </a:r>
          </a:p>
          <a:p>
            <a:r>
              <a:rPr lang="en-US" sz="1200" dirty="0"/>
              <a:t>Whenever you use additional audio or video components in a presentation, ensure that the content is available in alternative formats for users with disabilities, such as closed captions, transcripts or alt text.</a:t>
            </a:r>
          </a:p>
        </p:txBody>
      </p:sp>
      <p:sp>
        <p:nvSpPr>
          <p:cNvPr id="12" name="Rectangle 11"/>
          <p:cNvSpPr/>
          <p:nvPr userDrawn="1"/>
        </p:nvSpPr>
        <p:spPr>
          <a:xfrm>
            <a:off x="429356" y="4903139"/>
            <a:ext cx="4229102" cy="1200329"/>
          </a:xfrm>
          <a:prstGeom prst="rect">
            <a:avLst/>
          </a:prstGeom>
        </p:spPr>
        <p:txBody>
          <a:bodyPr wrap="square">
            <a:spAutoFit/>
          </a:bodyPr>
          <a:lstStyle/>
          <a:p>
            <a:r>
              <a:rPr lang="en-US" sz="1200" b="1" dirty="0"/>
              <a:t>Ensure that the reading order of each slide is logical</a:t>
            </a:r>
          </a:p>
          <a:p>
            <a:r>
              <a:rPr lang="en-US" sz="1200" dirty="0"/>
              <a:t>People who cannot view the slide will hear slide text, shapes and content read back in a specific order. If you are using objects that are not part of the slide template, it is important to be sure that they will be read by a screen reader in the order that you intend them to be.</a:t>
            </a:r>
          </a:p>
        </p:txBody>
      </p:sp>
      <p:sp>
        <p:nvSpPr>
          <p:cNvPr id="13" name="TextBox 12"/>
          <p:cNvSpPr txBox="1">
            <a:spLocks noChangeArrowheads="1"/>
          </p:cNvSpPr>
          <p:nvPr userDrawn="1"/>
        </p:nvSpPr>
        <p:spPr bwMode="auto">
          <a:xfrm>
            <a:off x="476612" y="634725"/>
            <a:ext cx="639920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ADA COMPLIANCE</a:t>
            </a:r>
            <a:r>
              <a:rPr lang="en-US" altLang="en-US" sz="2800" baseline="0" dirty="0">
                <a:latin typeface="Adobe Garamond Pro" charset="0"/>
                <a:ea typeface="Adobe Garamond Pro" charset="0"/>
                <a:cs typeface="Adobe Garamond Pro" charset="0"/>
              </a:rPr>
              <a:t> GUIDELINES</a:t>
            </a:r>
            <a:endParaRPr lang="en-US" altLang="en-US" sz="2800" dirty="0">
              <a:latin typeface="Adobe Garamond Pro" charset="0"/>
              <a:ea typeface="Adobe Garamond Pro" charset="0"/>
              <a:cs typeface="Adobe Garamond Pro" charset="0"/>
            </a:endParaRPr>
          </a:p>
          <a:p>
            <a:pPr eaLnBrk="1" hangingPunct="1">
              <a:defRPr/>
            </a:pPr>
            <a:r>
              <a:rPr lang="en-US" altLang="en-US" dirty="0"/>
              <a:t>(This Layout is Read Only)</a:t>
            </a:r>
          </a:p>
        </p:txBody>
      </p:sp>
      <p:sp>
        <p:nvSpPr>
          <p:cNvPr id="14" name="Rectangle 13"/>
          <p:cNvSpPr/>
          <p:nvPr userDrawn="1"/>
        </p:nvSpPr>
        <p:spPr>
          <a:xfrm>
            <a:off x="4832887" y="4638632"/>
            <a:ext cx="3978521" cy="1384995"/>
          </a:xfrm>
          <a:prstGeom prst="rect">
            <a:avLst/>
          </a:prstGeom>
        </p:spPr>
        <p:txBody>
          <a:bodyPr wrap="square">
            <a:spAutoFit/>
          </a:bodyPr>
          <a:lstStyle/>
          <a:p>
            <a:r>
              <a:rPr lang="en-US" sz="1200" b="1" dirty="0">
                <a:latin typeface="Calibri" charset="0"/>
                <a:ea typeface="Calibri" charset="0"/>
                <a:cs typeface="Calibri" charset="0"/>
              </a:rPr>
              <a:t>Increase visibility for colorblind viewers</a:t>
            </a:r>
          </a:p>
          <a:p>
            <a:r>
              <a:rPr lang="en-US" sz="1200" dirty="0">
                <a:latin typeface="Calibri" charset="0"/>
                <a:ea typeface="Calibri" charset="0"/>
                <a:cs typeface="Calibri" charset="0"/>
              </a:rPr>
              <a:t>Colorblindness affects a significant number of people, most often as an inability to distinguish between red and green, or seeing red and green differently. When creating presentations, it’s important to choose elements that increase visual contrast so viewers who cannot rely on color distinction can still understand what they’re seeing. :</a:t>
            </a:r>
          </a:p>
        </p:txBody>
      </p:sp>
      <p:sp>
        <p:nvSpPr>
          <p:cNvPr id="2" name="Rectangle 1"/>
          <p:cNvSpPr/>
          <p:nvPr userDrawn="1"/>
        </p:nvSpPr>
        <p:spPr>
          <a:xfrm>
            <a:off x="476612" y="6103468"/>
            <a:ext cx="13229493" cy="215444"/>
          </a:xfrm>
          <a:prstGeom prst="rect">
            <a:avLst/>
          </a:prstGeom>
        </p:spPr>
        <p:txBody>
          <a:bodyPr wrap="square">
            <a:spAutoFit/>
          </a:bodyPr>
          <a:lstStyle/>
          <a:p>
            <a:r>
              <a:rPr lang="en-US" sz="800" dirty="0">
                <a:solidFill>
                  <a:schemeClr val="tx1"/>
                </a:solidFill>
                <a:latin typeface="+mn-lt"/>
              </a:rPr>
              <a:t>https://</a:t>
            </a:r>
            <a:r>
              <a:rPr lang="en-US" sz="800" dirty="0" err="1">
                <a:solidFill>
                  <a:schemeClr val="tx1"/>
                </a:solidFill>
                <a:latin typeface="+mn-lt"/>
              </a:rPr>
              <a:t>support.office.com</a:t>
            </a:r>
            <a:r>
              <a:rPr lang="en-US" sz="800" dirty="0">
                <a:solidFill>
                  <a:schemeClr val="tx1"/>
                </a:solidFill>
                <a:latin typeface="+mn-lt"/>
              </a:rPr>
              <a:t>/en-</a:t>
            </a:r>
            <a:r>
              <a:rPr lang="en-US" sz="800" dirty="0" err="1">
                <a:solidFill>
                  <a:schemeClr val="tx1"/>
                </a:solidFill>
                <a:latin typeface="+mn-lt"/>
              </a:rPr>
              <a:t>nz</a:t>
            </a:r>
            <a:r>
              <a:rPr lang="en-US" sz="800" dirty="0">
                <a:solidFill>
                  <a:schemeClr val="tx1"/>
                </a:solidFill>
                <a:latin typeface="+mn-lt"/>
              </a:rPr>
              <a:t>/article/Creating-accessible-PowerPoint-presentations-6f7772b2-2f33-4bd2-8ca7-dae3b2b3ef25</a:t>
            </a:r>
          </a:p>
        </p:txBody>
      </p:sp>
    </p:spTree>
    <p:extLst>
      <p:ext uri="{BB962C8B-B14F-4D97-AF65-F5344CB8AC3E}">
        <p14:creationId xmlns:p14="http://schemas.microsoft.com/office/powerpoint/2010/main" val="1536888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ding Alt Tex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49344" y="1510677"/>
            <a:ext cx="3070249"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1100" b="1" dirty="0">
                <a:latin typeface="+mn-lt"/>
              </a:rPr>
              <a:t>1.   Add alt text by doing the following:</a:t>
            </a:r>
          </a:p>
          <a:p>
            <a:pPr eaLnBrk="1" hangingPunct="1">
              <a:defRPr/>
            </a:pPr>
            <a:r>
              <a:rPr lang="en-US" altLang="en-US" sz="1100" baseline="0" dirty="0">
                <a:latin typeface="+mn-lt"/>
              </a:rPr>
              <a:t>      </a:t>
            </a:r>
            <a:r>
              <a:rPr lang="en-US" altLang="en-US" sz="1100" dirty="0">
                <a:latin typeface="+mn-lt"/>
              </a:rPr>
              <a:t>Right click the image or object, and  </a:t>
            </a:r>
          </a:p>
          <a:p>
            <a:pPr eaLnBrk="1" hangingPunct="1">
              <a:defRPr/>
            </a:pPr>
            <a:r>
              <a:rPr lang="en-US" altLang="en-US" sz="1100" dirty="0">
                <a:latin typeface="+mn-lt"/>
              </a:rPr>
              <a:t>      then click </a:t>
            </a:r>
            <a:r>
              <a:rPr lang="en-US" altLang="en-US" sz="1100" b="1" dirty="0">
                <a:latin typeface="+mn-lt"/>
              </a:rPr>
              <a:t>Format</a:t>
            </a:r>
            <a:r>
              <a:rPr lang="en-US" altLang="en-US" sz="1100" dirty="0">
                <a:latin typeface="+mn-lt"/>
              </a:rPr>
              <a:t>.</a:t>
            </a:r>
          </a:p>
          <a:p>
            <a:pPr eaLnBrk="1" hangingPunct="1">
              <a:defRPr/>
            </a:pPr>
            <a:r>
              <a:rPr lang="en-US" altLang="en-US" sz="1100" b="1" dirty="0">
                <a:latin typeface="+mn-lt"/>
              </a:rPr>
              <a:t>      </a:t>
            </a:r>
          </a:p>
          <a:p>
            <a:pPr eaLnBrk="1" hangingPunct="1">
              <a:defRPr/>
            </a:pPr>
            <a:r>
              <a:rPr lang="en-US" altLang="en-US" sz="1100" b="1" dirty="0">
                <a:latin typeface="+mn-lt"/>
              </a:rPr>
              <a:t>      Note: </a:t>
            </a:r>
            <a:r>
              <a:rPr lang="en-US" altLang="en-US" sz="1100" dirty="0">
                <a:latin typeface="+mn-lt"/>
              </a:rPr>
              <a:t>For tables, click </a:t>
            </a:r>
            <a:r>
              <a:rPr lang="en-US" altLang="en-US" sz="1100" b="1" dirty="0">
                <a:latin typeface="+mn-lt"/>
              </a:rPr>
              <a:t>Table Properties</a:t>
            </a:r>
            <a:r>
              <a:rPr lang="en-US" altLang="en-US" sz="1100" dirty="0">
                <a:latin typeface="+mn-lt"/>
              </a:rPr>
              <a:t>.</a:t>
            </a:r>
          </a:p>
          <a:p>
            <a:pPr eaLnBrk="1" hangingPunct="1">
              <a:defRPr/>
            </a:pPr>
            <a:endParaRPr lang="en-US" altLang="en-US" sz="1100" dirty="0">
              <a:latin typeface="+mn-lt"/>
            </a:endParaRPr>
          </a:p>
          <a:p>
            <a:pPr marL="228600" indent="-228600" eaLnBrk="1" hangingPunct="1">
              <a:buAutoNum type="arabicPeriod" startAt="2"/>
              <a:defRPr/>
            </a:pPr>
            <a:r>
              <a:rPr lang="en-US" altLang="en-US" sz="1100" dirty="0">
                <a:latin typeface="+mn-lt"/>
              </a:rPr>
              <a:t>Click </a:t>
            </a:r>
            <a:r>
              <a:rPr lang="en-US" altLang="en-US" sz="1100" b="1" dirty="0">
                <a:latin typeface="+mn-lt"/>
              </a:rPr>
              <a:t>Alt Text</a:t>
            </a:r>
            <a:r>
              <a:rPr lang="en-US" altLang="en-US" sz="1100" dirty="0">
                <a:latin typeface="+mn-lt"/>
              </a:rPr>
              <a:t>.</a:t>
            </a:r>
          </a:p>
          <a:p>
            <a:pPr marL="228600" indent="-228600" eaLnBrk="1" hangingPunct="1">
              <a:buAutoNum type="arabicPeriod" startAt="2"/>
              <a:defRPr/>
            </a:pPr>
            <a:endParaRPr lang="en-US" altLang="en-US" sz="1100" dirty="0">
              <a:latin typeface="+mn-lt"/>
            </a:endParaRPr>
          </a:p>
          <a:p>
            <a:pPr marL="228600" indent="-228600" eaLnBrk="1" hangingPunct="1">
              <a:buAutoNum type="arabicPeriod" startAt="2"/>
              <a:defRPr/>
            </a:pPr>
            <a:r>
              <a:rPr lang="en-US" altLang="en-US" sz="1100" dirty="0">
                <a:latin typeface="+mn-lt"/>
              </a:rPr>
              <a:t>Enter a description of the image or </a:t>
            </a:r>
          </a:p>
          <a:p>
            <a:pPr marL="0" indent="0" eaLnBrk="1" hangingPunct="1">
              <a:buNone/>
              <a:defRPr/>
            </a:pPr>
            <a:r>
              <a:rPr lang="en-US" altLang="en-US" sz="1100" dirty="0">
                <a:latin typeface="+mn-lt"/>
              </a:rPr>
              <a:t>      object into the </a:t>
            </a:r>
            <a:r>
              <a:rPr lang="en-US" altLang="en-US" sz="1100" b="1" dirty="0">
                <a:latin typeface="+mn-lt"/>
              </a:rPr>
              <a:t>Title</a:t>
            </a:r>
            <a:r>
              <a:rPr lang="en-US" altLang="en-US" sz="1100" dirty="0">
                <a:latin typeface="+mn-lt"/>
              </a:rPr>
              <a:t> and </a:t>
            </a:r>
            <a:r>
              <a:rPr lang="en-US" altLang="en-US" sz="1100" b="1" dirty="0">
                <a:latin typeface="+mn-lt"/>
              </a:rPr>
              <a:t>Description</a:t>
            </a:r>
            <a:r>
              <a:rPr lang="en-US" altLang="en-US" sz="1100" dirty="0">
                <a:latin typeface="+mn-lt"/>
              </a:rPr>
              <a:t> </a:t>
            </a:r>
          </a:p>
          <a:p>
            <a:pPr marL="0" indent="0" eaLnBrk="1" hangingPunct="1">
              <a:buNone/>
              <a:defRPr/>
            </a:pPr>
            <a:r>
              <a:rPr lang="en-US" altLang="en-US" sz="1100" dirty="0">
                <a:latin typeface="+mn-lt"/>
              </a:rPr>
              <a:t>      text boxes.</a:t>
            </a:r>
          </a:p>
          <a:p>
            <a:pPr eaLnBrk="1" hangingPunct="1">
              <a:defRPr/>
            </a:pPr>
            <a:endParaRPr lang="en-US" altLang="en-US" sz="1100" b="1" dirty="0">
              <a:latin typeface="+mn-lt"/>
            </a:endParaRPr>
          </a:p>
          <a:p>
            <a:pPr eaLnBrk="1" hangingPunct="1">
              <a:defRPr/>
            </a:pPr>
            <a:r>
              <a:rPr lang="en-US" altLang="en-US" sz="1100" b="1" dirty="0">
                <a:latin typeface="+mn-lt"/>
              </a:rPr>
              <a:t>Tip</a:t>
            </a:r>
            <a:r>
              <a:rPr lang="en-US" altLang="en-US" sz="1100" dirty="0">
                <a:latin typeface="+mn-lt"/>
              </a:rPr>
              <a:t>: Use clear, but concise descriptions. For example, “a red Cardinal” tells the reader more about the image than “a bird.”</a:t>
            </a:r>
          </a:p>
          <a:p>
            <a:pPr eaLnBrk="1" hangingPunct="1">
              <a:defRPr/>
            </a:pPr>
            <a:endParaRPr lang="en-US" altLang="en-US" sz="1100" dirty="0">
              <a:latin typeface="+mn-lt"/>
            </a:endParaRPr>
          </a:p>
          <a:p>
            <a:pPr eaLnBrk="1" hangingPunct="1">
              <a:defRPr/>
            </a:pPr>
            <a:r>
              <a:rPr lang="en-US" altLang="en-US" sz="1100" dirty="0">
                <a:latin typeface="+mn-lt"/>
              </a:rPr>
              <a:t>4.  Click </a:t>
            </a:r>
            <a:r>
              <a:rPr lang="en-US" altLang="en-US" sz="1100" b="1" dirty="0">
                <a:latin typeface="+mn-lt"/>
              </a:rPr>
              <a:t>Close</a:t>
            </a:r>
            <a:r>
              <a:rPr lang="en-US" altLang="en-US" sz="1100" dirty="0">
                <a:latin typeface="+mn-lt"/>
              </a:rPr>
              <a:t>.</a:t>
            </a:r>
          </a:p>
        </p:txBody>
      </p:sp>
      <p:sp>
        <p:nvSpPr>
          <p:cNvPr id="5" name="TextBox 4"/>
          <p:cNvSpPr txBox="1">
            <a:spLocks noChangeArrowheads="1"/>
          </p:cNvSpPr>
          <p:nvPr/>
        </p:nvSpPr>
        <p:spPr bwMode="auto">
          <a:xfrm>
            <a:off x="628650" y="679450"/>
            <a:ext cx="5216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ADDING ALT TEXT </a:t>
            </a:r>
          </a:p>
          <a:p>
            <a:pPr eaLnBrk="1" hangingPunct="1">
              <a:defRPr/>
            </a:pPr>
            <a:r>
              <a:rPr lang="en-US" altLang="en-US" dirty="0"/>
              <a:t>(This Layout is Read Only)</a:t>
            </a:r>
          </a:p>
        </p:txBody>
      </p:sp>
      <p:sp>
        <p:nvSpPr>
          <p:cNvPr id="8" name="Rectangle 7"/>
          <p:cNvSpPr/>
          <p:nvPr userDrawn="1"/>
        </p:nvSpPr>
        <p:spPr>
          <a:xfrm>
            <a:off x="637621" y="4466681"/>
            <a:ext cx="3532512" cy="1869743"/>
          </a:xfrm>
          <a:prstGeom prst="rect">
            <a:avLst/>
          </a:prstGeom>
        </p:spPr>
        <p:txBody>
          <a:bodyPr wrap="square">
            <a:spAutoFit/>
          </a:bodyPr>
          <a:lstStyle/>
          <a:p>
            <a:pPr>
              <a:buFont typeface="Arial" charset="0"/>
              <a:buNone/>
            </a:pPr>
            <a:r>
              <a:rPr lang="en-US" sz="1050" b="1" dirty="0">
                <a:latin typeface="+mn-lt"/>
              </a:rPr>
              <a:t>Alt</a:t>
            </a:r>
            <a:r>
              <a:rPr lang="en-US" sz="1050" b="1" baseline="0" dirty="0">
                <a:latin typeface="+mn-lt"/>
              </a:rPr>
              <a:t> text should be Included on the following:</a:t>
            </a:r>
            <a:endParaRPr lang="en-US" sz="1050" b="1" dirty="0">
              <a:latin typeface="+mn-lt"/>
            </a:endParaRPr>
          </a:p>
          <a:p>
            <a:pPr>
              <a:buFont typeface="Arial" charset="0"/>
              <a:buChar char="•"/>
            </a:pPr>
            <a:r>
              <a:rPr lang="en-US" sz="1050" dirty="0">
                <a:latin typeface="+mn-lt"/>
              </a:rPr>
              <a:t>Pictures</a:t>
            </a:r>
          </a:p>
          <a:p>
            <a:pPr>
              <a:buFont typeface="Arial" charset="0"/>
              <a:buChar char="•"/>
            </a:pPr>
            <a:r>
              <a:rPr lang="en-US" sz="1050" dirty="0">
                <a:latin typeface="+mn-lt"/>
              </a:rPr>
              <a:t>Clip Art</a:t>
            </a:r>
          </a:p>
          <a:p>
            <a:pPr>
              <a:buFont typeface="Arial" charset="0"/>
              <a:buChar char="•"/>
            </a:pPr>
            <a:r>
              <a:rPr lang="en-US" sz="1050" dirty="0">
                <a:latin typeface="+mn-lt"/>
              </a:rPr>
              <a:t>Charts</a:t>
            </a:r>
          </a:p>
          <a:p>
            <a:pPr>
              <a:buFont typeface="Arial" charset="0"/>
              <a:buChar char="•"/>
            </a:pPr>
            <a:r>
              <a:rPr lang="en-US" sz="1050" dirty="0">
                <a:latin typeface="+mn-lt"/>
              </a:rPr>
              <a:t>Tables</a:t>
            </a:r>
          </a:p>
          <a:p>
            <a:pPr>
              <a:buFont typeface="Arial" charset="0"/>
              <a:buChar char="•"/>
            </a:pPr>
            <a:r>
              <a:rPr lang="en-US" sz="1050" dirty="0">
                <a:latin typeface="+mn-lt"/>
              </a:rPr>
              <a:t>Shapes (that don’t contain text and are not in groups)</a:t>
            </a:r>
          </a:p>
          <a:p>
            <a:pPr>
              <a:buFont typeface="Arial" charset="0"/>
              <a:buChar char="•"/>
            </a:pPr>
            <a:r>
              <a:rPr lang="en-US" sz="1050" dirty="0">
                <a:latin typeface="+mn-lt"/>
              </a:rPr>
              <a:t>SmartArt graphics</a:t>
            </a:r>
          </a:p>
          <a:p>
            <a:pPr>
              <a:buFont typeface="Arial" charset="0"/>
              <a:buChar char="•"/>
            </a:pPr>
            <a:r>
              <a:rPr lang="en-US" sz="1050" dirty="0">
                <a:latin typeface="+mn-lt"/>
              </a:rPr>
              <a:t>Groups (all objects in this list, with the exception of shapes, should also have alt text when in groups)</a:t>
            </a:r>
          </a:p>
          <a:p>
            <a:pPr>
              <a:buFont typeface="Arial" charset="0"/>
              <a:buChar char="•"/>
            </a:pPr>
            <a:r>
              <a:rPr lang="en-US" sz="1050" dirty="0">
                <a:latin typeface="+mn-lt"/>
              </a:rPr>
              <a:t>Embedded objects</a:t>
            </a:r>
          </a:p>
          <a:p>
            <a:pPr>
              <a:buFont typeface="Arial" charset="0"/>
              <a:buChar char="•"/>
            </a:pPr>
            <a:r>
              <a:rPr lang="en-US" sz="1050" dirty="0">
                <a:latin typeface="+mn-lt"/>
              </a:rPr>
              <a:t>Video and audio files</a:t>
            </a:r>
          </a:p>
        </p:txBody>
      </p:sp>
      <p:pic>
        <p:nvPicPr>
          <p:cNvPr id="18" name="Picture 17" descr="clicking format picture" title="adding alt text exampl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859" y="849667"/>
            <a:ext cx="3717220" cy="6111158"/>
          </a:xfrm>
          <a:prstGeom prst="rect">
            <a:avLst/>
          </a:prstGeom>
        </p:spPr>
      </p:pic>
      <p:pic>
        <p:nvPicPr>
          <p:cNvPr id="16" name="Picture 15" descr="type description into alt text box" title="adding alt text example 2."/>
          <p:cNvPicPr>
            <a:picLocks noChangeAspect="1"/>
          </p:cNvPicPr>
          <p:nvPr userDrawn="1"/>
        </p:nvPicPr>
        <p:blipFill rotWithShape="1">
          <a:blip r:embed="rId3">
            <a:extLst>
              <a:ext uri="{28A0092B-C50C-407E-A947-70E740481C1C}">
                <a14:useLocalDpi xmlns:a14="http://schemas.microsoft.com/office/drawing/2010/main" val="0"/>
              </a:ext>
            </a:extLst>
          </a:blip>
          <a:srcRect l="1194" t="603" r="1" b="1382"/>
          <a:stretch/>
        </p:blipFill>
        <p:spPr>
          <a:xfrm>
            <a:off x="5937662" y="1233450"/>
            <a:ext cx="2922574" cy="4144489"/>
          </a:xfrm>
          <a:prstGeom prst="rect">
            <a:avLst/>
          </a:prstGeom>
        </p:spPr>
      </p:pic>
    </p:spTree>
    <p:extLst>
      <p:ext uri="{BB962C8B-B14F-4D97-AF65-F5344CB8AC3E}">
        <p14:creationId xmlns:p14="http://schemas.microsoft.com/office/powerpoint/2010/main" val="90676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king a Hyperlink">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95313" y="735013"/>
            <a:ext cx="6969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MAKING A HYPERLINK</a:t>
            </a:r>
          </a:p>
          <a:p>
            <a:pPr eaLnBrk="1" hangingPunct="1">
              <a:defRPr/>
            </a:pPr>
            <a:r>
              <a:rPr lang="en-US" altLang="en-US" dirty="0">
                <a:latin typeface="+mn-lt"/>
              </a:rPr>
              <a:t>(This Layout is Read Only)</a:t>
            </a:r>
          </a:p>
        </p:txBody>
      </p:sp>
      <p:sp>
        <p:nvSpPr>
          <p:cNvPr id="5" name="TextBox 4"/>
          <p:cNvSpPr txBox="1">
            <a:spLocks noChangeArrowheads="1"/>
          </p:cNvSpPr>
          <p:nvPr/>
        </p:nvSpPr>
        <p:spPr bwMode="auto">
          <a:xfrm>
            <a:off x="595313" y="1876145"/>
            <a:ext cx="258305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1200" dirty="0">
                <a:latin typeface="+mn-lt"/>
              </a:rPr>
              <a:t>1.   Type the name of the website  </a:t>
            </a:r>
          </a:p>
          <a:p>
            <a:pPr eaLnBrk="1" hangingPunct="1">
              <a:defRPr/>
            </a:pPr>
            <a:r>
              <a:rPr lang="en-US" altLang="en-US" sz="1200" dirty="0">
                <a:latin typeface="+mn-lt"/>
              </a:rPr>
              <a:t>      on your slide. </a:t>
            </a:r>
          </a:p>
          <a:p>
            <a:pPr eaLnBrk="1" hangingPunct="1">
              <a:defRPr/>
            </a:pPr>
            <a:endParaRPr lang="en-US" altLang="en-US" sz="1200" dirty="0">
              <a:latin typeface="+mn-lt"/>
            </a:endParaRPr>
          </a:p>
          <a:p>
            <a:pPr marL="228600" indent="-228600" eaLnBrk="1" hangingPunct="1">
              <a:buAutoNum type="arabicPeriod" startAt="2"/>
              <a:defRPr/>
            </a:pPr>
            <a:r>
              <a:rPr lang="en-US" altLang="en-US" sz="1200" dirty="0">
                <a:latin typeface="+mn-lt"/>
              </a:rPr>
              <a:t>Highlight the name of the website you just typed by clicking and dragging over it with your mouse. Right click, then click “Hyperlink”.</a:t>
            </a:r>
          </a:p>
          <a:p>
            <a:pPr eaLnBrk="1" hangingPunct="1">
              <a:defRPr/>
            </a:pPr>
            <a:endParaRPr lang="en-US" altLang="en-US" sz="1200" dirty="0">
              <a:latin typeface="+mn-lt"/>
            </a:endParaRPr>
          </a:p>
          <a:p>
            <a:pPr marL="228600" indent="-228600" eaLnBrk="1" hangingPunct="1">
              <a:buAutoNum type="arabicPeriod" startAt="3"/>
              <a:defRPr/>
            </a:pPr>
            <a:r>
              <a:rPr lang="en-US" altLang="en-US" sz="1200" dirty="0">
                <a:latin typeface="+mn-lt"/>
              </a:rPr>
              <a:t>In the window that opens, make sure the </a:t>
            </a:r>
            <a:r>
              <a:rPr lang="en-US" altLang="en-US" sz="1200" i="1" dirty="0">
                <a:latin typeface="+mn-lt"/>
              </a:rPr>
              <a:t>Text to display</a:t>
            </a:r>
            <a:r>
              <a:rPr lang="en-US" altLang="en-US" sz="1200" dirty="0">
                <a:latin typeface="+mn-lt"/>
              </a:rPr>
              <a:t> field has the text you just entered on the slide (if not you can edit it here)</a:t>
            </a:r>
          </a:p>
          <a:p>
            <a:pPr eaLnBrk="1" hangingPunct="1">
              <a:defRPr/>
            </a:pPr>
            <a:endParaRPr lang="en-US" altLang="en-US" sz="1200" dirty="0">
              <a:latin typeface="+mn-lt"/>
            </a:endParaRPr>
          </a:p>
          <a:p>
            <a:pPr eaLnBrk="1" hangingPunct="1">
              <a:defRPr/>
            </a:pPr>
            <a:r>
              <a:rPr lang="en-US" altLang="en-US" sz="1200" dirty="0">
                <a:latin typeface="+mn-lt"/>
              </a:rPr>
              <a:t>4.</a:t>
            </a:r>
            <a:r>
              <a:rPr lang="en-US" altLang="en-US" sz="1200" baseline="0" dirty="0">
                <a:latin typeface="+mn-lt"/>
              </a:rPr>
              <a:t>   </a:t>
            </a:r>
            <a:r>
              <a:rPr lang="en-US" altLang="en-US" sz="1200" dirty="0">
                <a:latin typeface="+mn-lt"/>
              </a:rPr>
              <a:t>In the </a:t>
            </a:r>
            <a:r>
              <a:rPr lang="en-US" altLang="en-US" sz="1200" i="1" dirty="0">
                <a:latin typeface="+mn-lt"/>
              </a:rPr>
              <a:t>Address</a:t>
            </a:r>
            <a:r>
              <a:rPr lang="en-US" altLang="en-US" sz="1200" dirty="0">
                <a:latin typeface="+mn-lt"/>
              </a:rPr>
              <a:t> field, type the  </a:t>
            </a:r>
          </a:p>
          <a:p>
            <a:pPr eaLnBrk="1" hangingPunct="1">
              <a:defRPr/>
            </a:pPr>
            <a:r>
              <a:rPr lang="en-US" altLang="en-US" sz="1200" dirty="0">
                <a:latin typeface="+mn-lt"/>
              </a:rPr>
              <a:t>      URL for the website.</a:t>
            </a:r>
          </a:p>
          <a:p>
            <a:pPr eaLnBrk="1" hangingPunct="1">
              <a:defRPr/>
            </a:pPr>
            <a:endParaRPr lang="en-US" altLang="en-US" sz="1200" dirty="0">
              <a:latin typeface="+mn-lt"/>
            </a:endParaRPr>
          </a:p>
          <a:p>
            <a:pPr eaLnBrk="1" hangingPunct="1">
              <a:defRPr/>
            </a:pPr>
            <a:r>
              <a:rPr lang="en-US" altLang="en-US" sz="1200" dirty="0">
                <a:latin typeface="+mn-lt"/>
              </a:rPr>
              <a:t>5.   Click OK.</a:t>
            </a:r>
          </a:p>
          <a:p>
            <a:pPr eaLnBrk="1" hangingPunct="1">
              <a:defRPr/>
            </a:pPr>
            <a:endParaRPr lang="en-US" altLang="en-US" dirty="0"/>
          </a:p>
        </p:txBody>
      </p:sp>
      <p:pic>
        <p:nvPicPr>
          <p:cNvPr id="14" name="Picture 13" descr="right click Lamar University and click hyperlink" title=" Hyperlink Example par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0014" y="1529137"/>
            <a:ext cx="3238500" cy="4572000"/>
          </a:xfrm>
          <a:prstGeom prst="rect">
            <a:avLst/>
          </a:prstGeom>
        </p:spPr>
      </p:pic>
      <p:pic>
        <p:nvPicPr>
          <p:cNvPr id="3" name="Picture 6" descr="type www.lamar.edu into adress box" title="Hyperlink Example part 2"/>
          <p:cNvPicPr>
            <a:picLocks noChangeAspect="1"/>
          </p:cNvPicPr>
          <p:nvPr/>
        </p:nvPicPr>
        <p:blipFill>
          <a:blip r:embed="rId3">
            <a:extLst>
              <a:ext uri="{28A0092B-C50C-407E-A947-70E740481C1C}">
                <a14:useLocalDpi xmlns:a14="http://schemas.microsoft.com/office/drawing/2010/main" val="0"/>
              </a:ext>
            </a:extLst>
          </a:blip>
          <a:srcRect l="1045" t="662" r="1768" b="2016"/>
          <a:stretch>
            <a:fillRect/>
          </a:stretch>
        </p:blipFill>
        <p:spPr bwMode="auto">
          <a:xfrm>
            <a:off x="4779264" y="2323262"/>
            <a:ext cx="3958843" cy="283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185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cking Reading Order">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9394" y="702440"/>
            <a:ext cx="5216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CHECKING READING ORDER</a:t>
            </a:r>
          </a:p>
          <a:p>
            <a:pPr eaLnBrk="1" hangingPunct="1">
              <a:defRPr/>
            </a:pPr>
            <a:r>
              <a:rPr lang="en-US" altLang="en-US" sz="2000" dirty="0">
                <a:latin typeface="+mn-lt"/>
                <a:ea typeface="Adobe Garamond Pro" charset="0"/>
                <a:cs typeface="Adobe Garamond Pro" charset="0"/>
              </a:rPr>
              <a:t>(This Layout is Read Only)</a:t>
            </a:r>
          </a:p>
        </p:txBody>
      </p:sp>
      <p:pic>
        <p:nvPicPr>
          <p:cNvPr id="13" name="Picture 12" title="reorder objects screen exampl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4487" y="2917604"/>
            <a:ext cx="4976153" cy="2778521"/>
          </a:xfrm>
          <a:prstGeom prst="rect">
            <a:avLst/>
          </a:prstGeom>
        </p:spPr>
      </p:pic>
      <p:sp>
        <p:nvSpPr>
          <p:cNvPr id="16" name="TextBox 15"/>
          <p:cNvSpPr txBox="1"/>
          <p:nvPr userDrawn="1"/>
        </p:nvSpPr>
        <p:spPr>
          <a:xfrm>
            <a:off x="549394" y="1874907"/>
            <a:ext cx="2787572" cy="2862322"/>
          </a:xfrm>
          <a:prstGeom prst="rect">
            <a:avLst/>
          </a:prstGeom>
          <a:noFill/>
        </p:spPr>
        <p:txBody>
          <a:bodyPr wrap="square" rtlCol="0">
            <a:spAutoFit/>
          </a:bodyPr>
          <a:lstStyle/>
          <a:p>
            <a:r>
              <a:rPr lang="en-US" sz="1200" dirty="0">
                <a:latin typeface="+mn-lt"/>
                <a:ea typeface="Adobe Garamond Pro" charset="0"/>
                <a:cs typeface="Adobe Garamond Pro" charset="0"/>
              </a:rPr>
              <a:t>To</a:t>
            </a:r>
            <a:r>
              <a:rPr lang="en-US" sz="1200" baseline="0" dirty="0">
                <a:latin typeface="+mn-lt"/>
                <a:ea typeface="Adobe Garamond Pro" charset="0"/>
                <a:cs typeface="Adobe Garamond Pro" charset="0"/>
              </a:rPr>
              <a:t> check the order that objects on your slide will be read in:</a:t>
            </a:r>
          </a:p>
          <a:p>
            <a:endParaRPr lang="en-US" sz="1200" baseline="0" dirty="0">
              <a:latin typeface="+mn-lt"/>
              <a:ea typeface="Adobe Garamond Pro" charset="0"/>
              <a:cs typeface="Adobe Garamond Pro" charset="0"/>
            </a:endParaRPr>
          </a:p>
          <a:p>
            <a:pPr marL="0" indent="0">
              <a:buNone/>
            </a:pPr>
            <a:r>
              <a:rPr lang="en-US" sz="1200" baseline="0" dirty="0">
                <a:latin typeface="+mn-lt"/>
                <a:ea typeface="Adobe Garamond Pro" charset="0"/>
                <a:cs typeface="Adobe Garamond Pro" charset="0"/>
              </a:rPr>
              <a:t>1.   Under the “Home” tab click the  </a:t>
            </a:r>
          </a:p>
          <a:p>
            <a:pPr marL="0" indent="0">
              <a:buNone/>
            </a:pPr>
            <a:r>
              <a:rPr lang="en-US" sz="1200" baseline="0" dirty="0">
                <a:latin typeface="+mn-lt"/>
                <a:ea typeface="Adobe Garamond Pro" charset="0"/>
                <a:cs typeface="Adobe Garamond Pro" charset="0"/>
              </a:rPr>
              <a:t>      “Arrange” button and then </a:t>
            </a:r>
          </a:p>
          <a:p>
            <a:pPr marL="0" indent="0">
              <a:buNone/>
            </a:pPr>
            <a:r>
              <a:rPr lang="en-US" sz="1200" baseline="0" dirty="0">
                <a:latin typeface="+mn-lt"/>
                <a:ea typeface="Adobe Garamond Pro" charset="0"/>
                <a:cs typeface="Adobe Garamond Pro" charset="0"/>
              </a:rPr>
              <a:t>      “Reorder Objects”</a:t>
            </a:r>
          </a:p>
          <a:p>
            <a:pPr marL="342900" indent="-342900">
              <a:buAutoNum type="arabicPeriod"/>
            </a:pPr>
            <a:endParaRPr lang="en-US" sz="1200" baseline="0" dirty="0">
              <a:latin typeface="+mn-lt"/>
              <a:ea typeface="Adobe Garamond Pro" charset="0"/>
              <a:cs typeface="Adobe Garamond Pro" charset="0"/>
            </a:endParaRPr>
          </a:p>
          <a:p>
            <a:pPr marL="228600" indent="-228600">
              <a:buAutoNum type="arabicPeriod" startAt="2"/>
            </a:pPr>
            <a:r>
              <a:rPr lang="en-US" sz="1200" baseline="0" dirty="0">
                <a:latin typeface="+mn-lt"/>
                <a:ea typeface="Adobe Garamond Pro" charset="0"/>
                <a:cs typeface="Adobe Garamond Pro" charset="0"/>
              </a:rPr>
              <a:t> A screen will come up displaying </a:t>
            </a:r>
          </a:p>
          <a:p>
            <a:pPr marL="0" indent="0">
              <a:buNone/>
            </a:pPr>
            <a:r>
              <a:rPr lang="en-US" sz="1200" baseline="0" dirty="0">
                <a:latin typeface="+mn-lt"/>
                <a:ea typeface="Adobe Garamond Pro" charset="0"/>
                <a:cs typeface="Adobe Garamond Pro" charset="0"/>
              </a:rPr>
              <a:t>      each object on a different layer.  </a:t>
            </a:r>
          </a:p>
          <a:p>
            <a:pPr marL="0" indent="0">
              <a:buNone/>
            </a:pPr>
            <a:r>
              <a:rPr lang="en-US" sz="1200" baseline="0" dirty="0">
                <a:latin typeface="+mn-lt"/>
                <a:ea typeface="Adobe Garamond Pro" charset="0"/>
                <a:cs typeface="Adobe Garamond Pro" charset="0"/>
              </a:rPr>
              <a:t>      The order will be read from </a:t>
            </a:r>
          </a:p>
          <a:p>
            <a:pPr marL="0" indent="0">
              <a:buNone/>
            </a:pPr>
            <a:r>
              <a:rPr lang="en-US" sz="1200" baseline="0" dirty="0">
                <a:latin typeface="+mn-lt"/>
                <a:ea typeface="Adobe Garamond Pro" charset="0"/>
                <a:cs typeface="Adobe Garamond Pro" charset="0"/>
              </a:rPr>
              <a:t>      highest to lowest.</a:t>
            </a:r>
          </a:p>
          <a:p>
            <a:pPr marL="342900" indent="-342900">
              <a:buAutoNum type="arabicPeriod"/>
            </a:pPr>
            <a:endParaRPr lang="en-US" sz="1200" baseline="0" dirty="0">
              <a:latin typeface="+mn-lt"/>
              <a:ea typeface="Adobe Garamond Pro" charset="0"/>
              <a:cs typeface="Adobe Garamond Pro" charset="0"/>
            </a:endParaRPr>
          </a:p>
          <a:p>
            <a:pPr marL="0" indent="0">
              <a:buNone/>
            </a:pPr>
            <a:r>
              <a:rPr lang="en-US" sz="1200" baseline="0" dirty="0">
                <a:latin typeface="+mn-lt"/>
                <a:ea typeface="Adobe Garamond Pro" charset="0"/>
                <a:cs typeface="Adobe Garamond Pro" charset="0"/>
              </a:rPr>
              <a:t>3.   Change the order by clicking and  </a:t>
            </a:r>
          </a:p>
          <a:p>
            <a:pPr marL="0" indent="0">
              <a:buNone/>
            </a:pPr>
            <a:r>
              <a:rPr lang="en-US" sz="1200" baseline="0" dirty="0">
                <a:latin typeface="+mn-lt"/>
                <a:ea typeface="Adobe Garamond Pro" charset="0"/>
                <a:cs typeface="Adobe Garamond Pro" charset="0"/>
              </a:rPr>
              <a:t>      dragging each layer to the </a:t>
            </a:r>
          </a:p>
          <a:p>
            <a:pPr marL="0" indent="0">
              <a:buNone/>
            </a:pPr>
            <a:r>
              <a:rPr lang="en-US" sz="1200" baseline="0" dirty="0">
                <a:latin typeface="+mn-lt"/>
                <a:ea typeface="Adobe Garamond Pro" charset="0"/>
                <a:cs typeface="Adobe Garamond Pro" charset="0"/>
              </a:rPr>
              <a:t>      desired position. </a:t>
            </a:r>
            <a:endParaRPr lang="en-US" sz="1200" dirty="0">
              <a:latin typeface="+mn-lt"/>
              <a:ea typeface="Adobe Garamond Pro" charset="0"/>
              <a:cs typeface="Adobe Garamond Pro" charset="0"/>
            </a:endParaRPr>
          </a:p>
        </p:txBody>
      </p:sp>
      <p:pic>
        <p:nvPicPr>
          <p:cNvPr id="17" name="Picture 16" title="Click arrange button and reorder object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4487" y="1918851"/>
            <a:ext cx="4958539" cy="813765"/>
          </a:xfrm>
          <a:prstGeom prst="rect">
            <a:avLst/>
          </a:prstGeom>
        </p:spPr>
      </p:pic>
    </p:spTree>
    <p:extLst>
      <p:ext uri="{BB962C8B-B14F-4D97-AF65-F5344CB8AC3E}">
        <p14:creationId xmlns:p14="http://schemas.microsoft.com/office/powerpoint/2010/main" val="1677603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matting Tables Part 1">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9394" y="702440"/>
            <a:ext cx="5216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FORMATTING</a:t>
            </a:r>
            <a:r>
              <a:rPr lang="en-US" altLang="en-US" sz="2800" baseline="0" dirty="0">
                <a:latin typeface="Adobe Garamond Pro" charset="0"/>
                <a:ea typeface="Adobe Garamond Pro" charset="0"/>
                <a:cs typeface="Adobe Garamond Pro" charset="0"/>
              </a:rPr>
              <a:t> TABLES (Part 1)</a:t>
            </a:r>
            <a:endParaRPr lang="en-US" altLang="en-US" sz="2800" dirty="0">
              <a:latin typeface="Adobe Garamond Pro" charset="0"/>
              <a:ea typeface="Adobe Garamond Pro" charset="0"/>
              <a:cs typeface="Adobe Garamond Pro" charset="0"/>
            </a:endParaRPr>
          </a:p>
          <a:p>
            <a:pPr eaLnBrk="1" hangingPunct="1">
              <a:defRPr/>
            </a:pPr>
            <a:r>
              <a:rPr lang="en-US" altLang="en-US" sz="2000" dirty="0">
                <a:latin typeface="+mn-lt"/>
                <a:ea typeface="Adobe Garamond Pro" charset="0"/>
                <a:cs typeface="Adobe Garamond Pro" charset="0"/>
              </a:rPr>
              <a:t>(This Layout is Read Only)</a:t>
            </a:r>
          </a:p>
        </p:txBody>
      </p:sp>
      <p:sp>
        <p:nvSpPr>
          <p:cNvPr id="2" name="Rectangle 1"/>
          <p:cNvSpPr/>
          <p:nvPr userDrawn="1"/>
        </p:nvSpPr>
        <p:spPr>
          <a:xfrm>
            <a:off x="549394" y="1729765"/>
            <a:ext cx="3635148" cy="2492990"/>
          </a:xfrm>
          <a:prstGeom prst="rect">
            <a:avLst/>
          </a:prstGeom>
        </p:spPr>
        <p:txBody>
          <a:bodyPr wrap="square">
            <a:spAutoFit/>
          </a:bodyPr>
          <a:lstStyle/>
          <a:p>
            <a:r>
              <a:rPr lang="en-US" sz="1200" b="1" dirty="0">
                <a:latin typeface="+mn-lt"/>
              </a:rPr>
              <a:t>To test and simplify the table structure, </a:t>
            </a:r>
          </a:p>
          <a:p>
            <a:r>
              <a:rPr lang="en-US" sz="1200" b="1" dirty="0">
                <a:latin typeface="+mn-lt"/>
              </a:rPr>
              <a:t>do the following:</a:t>
            </a:r>
          </a:p>
          <a:p>
            <a:endParaRPr lang="en-US" sz="1200" b="1" dirty="0">
              <a:latin typeface="+mn-lt"/>
            </a:endParaRPr>
          </a:p>
          <a:p>
            <a:pPr>
              <a:buFont typeface="+mj-lt"/>
              <a:buAutoNum type="arabicPeriod"/>
            </a:pPr>
            <a:r>
              <a:rPr lang="en-US" sz="1200" dirty="0">
                <a:latin typeface="+mn-lt"/>
              </a:rPr>
              <a:t>   Select the first cell of the table.</a:t>
            </a:r>
          </a:p>
          <a:p>
            <a:pPr>
              <a:buFont typeface="+mj-lt"/>
              <a:buAutoNum type="arabicPeriod"/>
            </a:pPr>
            <a:endParaRPr lang="en-US" sz="1200" dirty="0">
              <a:latin typeface="+mn-lt"/>
            </a:endParaRPr>
          </a:p>
          <a:p>
            <a:pPr>
              <a:buFont typeface="+mj-lt"/>
              <a:buAutoNum type="arabicPeriod"/>
            </a:pPr>
            <a:r>
              <a:rPr lang="en-US" sz="1200" dirty="0">
                <a:latin typeface="+mn-lt"/>
              </a:rPr>
              <a:t>   Press the </a:t>
            </a:r>
            <a:r>
              <a:rPr lang="en-US" sz="1200" b="1" dirty="0">
                <a:latin typeface="+mn-lt"/>
              </a:rPr>
              <a:t>Tab</a:t>
            </a:r>
            <a:r>
              <a:rPr lang="en-US" sz="1200" dirty="0">
                <a:latin typeface="+mn-lt"/>
              </a:rPr>
              <a:t> key repeatedly to make sure   </a:t>
            </a:r>
          </a:p>
          <a:p>
            <a:pPr>
              <a:buFont typeface="+mj-lt"/>
              <a:buNone/>
            </a:pPr>
            <a:r>
              <a:rPr lang="en-US" sz="1200" baseline="0" dirty="0">
                <a:latin typeface="+mn-lt"/>
              </a:rPr>
              <a:t>      </a:t>
            </a:r>
            <a:r>
              <a:rPr lang="en-US" sz="1200" dirty="0">
                <a:latin typeface="+mn-lt"/>
              </a:rPr>
              <a:t>that</a:t>
            </a:r>
            <a:r>
              <a:rPr lang="en-US" sz="1200" baseline="0" dirty="0">
                <a:latin typeface="+mn-lt"/>
              </a:rPr>
              <a:t> </a:t>
            </a:r>
            <a:r>
              <a:rPr lang="en-US" sz="1200" dirty="0">
                <a:latin typeface="+mn-lt"/>
              </a:rPr>
              <a:t>the</a:t>
            </a:r>
            <a:r>
              <a:rPr lang="en-US" sz="1200" baseline="0" dirty="0">
                <a:latin typeface="+mn-lt"/>
              </a:rPr>
              <a:t> </a:t>
            </a:r>
            <a:r>
              <a:rPr lang="en-US" sz="1200" dirty="0">
                <a:latin typeface="+mn-lt"/>
              </a:rPr>
              <a:t>focus moves across the row and then </a:t>
            </a:r>
          </a:p>
          <a:p>
            <a:pPr>
              <a:buFont typeface="+mj-lt"/>
              <a:buNone/>
            </a:pPr>
            <a:r>
              <a:rPr lang="en-US" sz="1200" dirty="0">
                <a:latin typeface="+mn-lt"/>
              </a:rPr>
              <a:t>      down to</a:t>
            </a:r>
            <a:r>
              <a:rPr lang="en-US" sz="1200" baseline="0" dirty="0">
                <a:latin typeface="+mn-lt"/>
              </a:rPr>
              <a:t> </a:t>
            </a:r>
            <a:r>
              <a:rPr lang="en-US" sz="1200" dirty="0">
                <a:latin typeface="+mn-lt"/>
              </a:rPr>
              <a:t>the first cell of the next row.</a:t>
            </a:r>
          </a:p>
          <a:p>
            <a:pPr>
              <a:buFont typeface="+mj-lt"/>
              <a:buNone/>
            </a:pPr>
            <a:endParaRPr lang="en-US" sz="1200" dirty="0">
              <a:latin typeface="+mn-lt"/>
            </a:endParaRPr>
          </a:p>
          <a:p>
            <a:pPr marL="228600" indent="-228600">
              <a:buFont typeface="+mj-lt"/>
              <a:buAutoNum type="arabicPeriod" startAt="3"/>
            </a:pPr>
            <a:r>
              <a:rPr lang="en-US" sz="1200" dirty="0">
                <a:latin typeface="+mn-lt"/>
              </a:rPr>
              <a:t> If you need to merge or split cells to simplify  </a:t>
            </a:r>
          </a:p>
          <a:p>
            <a:pPr marL="0" indent="0">
              <a:buFont typeface="+mj-lt"/>
              <a:buNone/>
            </a:pPr>
            <a:r>
              <a:rPr lang="en-US" sz="1200" dirty="0">
                <a:latin typeface="+mn-lt"/>
              </a:rPr>
              <a:t>      the table,</a:t>
            </a:r>
            <a:r>
              <a:rPr lang="en-US" sz="1200" baseline="0" dirty="0">
                <a:latin typeface="+mn-lt"/>
              </a:rPr>
              <a:t> </a:t>
            </a:r>
            <a:r>
              <a:rPr lang="en-US" sz="1200" dirty="0">
                <a:latin typeface="+mn-lt"/>
              </a:rPr>
              <a:t>on the </a:t>
            </a:r>
            <a:r>
              <a:rPr lang="en-US" sz="1200" b="1" dirty="0">
                <a:latin typeface="+mn-lt"/>
              </a:rPr>
              <a:t>Table Layout</a:t>
            </a:r>
            <a:r>
              <a:rPr lang="en-US" sz="1200" dirty="0">
                <a:latin typeface="+mn-lt"/>
              </a:rPr>
              <a:t> tab, in the  </a:t>
            </a:r>
          </a:p>
          <a:p>
            <a:pPr marL="0" indent="0">
              <a:buFont typeface="+mj-lt"/>
              <a:buNone/>
            </a:pPr>
            <a:r>
              <a:rPr lang="en-US" sz="1200" b="1" dirty="0">
                <a:latin typeface="+mn-lt"/>
              </a:rPr>
              <a:t>      Merge</a:t>
            </a:r>
            <a:r>
              <a:rPr lang="en-US" sz="1200" dirty="0">
                <a:latin typeface="+mn-lt"/>
              </a:rPr>
              <a:t> group, click </a:t>
            </a:r>
            <a:r>
              <a:rPr lang="en-US" sz="1200" b="1" dirty="0">
                <a:latin typeface="+mn-lt"/>
              </a:rPr>
              <a:t>Merge Cells</a:t>
            </a:r>
            <a:r>
              <a:rPr lang="en-US" sz="1200" dirty="0">
                <a:latin typeface="+mn-lt"/>
              </a:rPr>
              <a:t> or </a:t>
            </a:r>
            <a:r>
              <a:rPr lang="en-US" sz="1200" b="1" dirty="0">
                <a:latin typeface="+mn-lt"/>
              </a:rPr>
              <a:t>Split Cells</a:t>
            </a:r>
            <a:r>
              <a:rPr lang="en-US" sz="1200" dirty="0">
                <a:latin typeface="+mn-lt"/>
              </a:rPr>
              <a:t>  </a:t>
            </a:r>
          </a:p>
          <a:p>
            <a:pPr marL="0" indent="0">
              <a:buFont typeface="+mj-lt"/>
              <a:buNone/>
            </a:pPr>
            <a:r>
              <a:rPr lang="en-US" sz="1200" dirty="0">
                <a:latin typeface="+mn-lt"/>
              </a:rPr>
              <a:t>      as appropriate.</a:t>
            </a:r>
          </a:p>
        </p:txBody>
      </p:sp>
      <p:sp>
        <p:nvSpPr>
          <p:cNvPr id="3" name="Rectangle 2"/>
          <p:cNvSpPr/>
          <p:nvPr userDrawn="1"/>
        </p:nvSpPr>
        <p:spPr>
          <a:xfrm>
            <a:off x="4788843" y="1729765"/>
            <a:ext cx="3912263" cy="1754326"/>
          </a:xfrm>
          <a:prstGeom prst="rect">
            <a:avLst/>
          </a:prstGeom>
        </p:spPr>
        <p:txBody>
          <a:bodyPr wrap="square">
            <a:spAutoFit/>
          </a:bodyPr>
          <a:lstStyle/>
          <a:p>
            <a:r>
              <a:rPr lang="en-US" sz="1200" b="1" dirty="0">
                <a:latin typeface="+mn-lt"/>
              </a:rPr>
              <a:t>You can clear all table styles by doing the following:</a:t>
            </a:r>
          </a:p>
          <a:p>
            <a:endParaRPr lang="en-US" sz="1200" b="1" dirty="0">
              <a:latin typeface="+mn-lt"/>
            </a:endParaRPr>
          </a:p>
          <a:p>
            <a:pPr>
              <a:buFont typeface="+mj-lt"/>
              <a:buAutoNum type="arabicPeriod"/>
            </a:pPr>
            <a:r>
              <a:rPr lang="en-US" sz="1200" baseline="0" dirty="0">
                <a:latin typeface="+mn-lt"/>
              </a:rPr>
              <a:t>   </a:t>
            </a:r>
            <a:r>
              <a:rPr lang="en-US" sz="1200" dirty="0">
                <a:latin typeface="+mn-lt"/>
              </a:rPr>
              <a:t>Select the entire table.</a:t>
            </a:r>
          </a:p>
          <a:p>
            <a:pPr>
              <a:buFont typeface="+mj-lt"/>
              <a:buAutoNum type="arabicPeriod"/>
            </a:pPr>
            <a:endParaRPr lang="en-US" sz="1200" dirty="0">
              <a:latin typeface="+mn-lt"/>
            </a:endParaRPr>
          </a:p>
          <a:p>
            <a:pPr>
              <a:buFont typeface="+mj-lt"/>
              <a:buAutoNum type="arabicPeriod"/>
            </a:pPr>
            <a:r>
              <a:rPr lang="en-US" sz="1200" baseline="0" dirty="0">
                <a:latin typeface="+mn-lt"/>
              </a:rPr>
              <a:t>   </a:t>
            </a:r>
            <a:r>
              <a:rPr lang="en-US" sz="1200" dirty="0">
                <a:latin typeface="+mn-lt"/>
              </a:rPr>
              <a:t>On the </a:t>
            </a:r>
            <a:r>
              <a:rPr lang="en-US" sz="1200" b="1" dirty="0">
                <a:latin typeface="+mn-lt"/>
              </a:rPr>
              <a:t>Table Tools Design</a:t>
            </a:r>
            <a:r>
              <a:rPr lang="en-US" sz="1200" dirty="0">
                <a:latin typeface="+mn-lt"/>
              </a:rPr>
              <a:t> tab, in the </a:t>
            </a:r>
            <a:r>
              <a:rPr lang="en-US" sz="1200" b="1" dirty="0">
                <a:latin typeface="+mn-lt"/>
              </a:rPr>
              <a:t>Table Styles</a:t>
            </a:r>
            <a:r>
              <a:rPr lang="en-US" sz="1200" dirty="0">
                <a:latin typeface="+mn-lt"/>
              </a:rPr>
              <a:t> </a:t>
            </a:r>
          </a:p>
          <a:p>
            <a:pPr>
              <a:buFont typeface="+mj-lt"/>
              <a:buNone/>
            </a:pPr>
            <a:r>
              <a:rPr lang="en-US" sz="1200" baseline="0" dirty="0">
                <a:latin typeface="+mn-lt"/>
              </a:rPr>
              <a:t>      </a:t>
            </a:r>
            <a:r>
              <a:rPr lang="en-US" sz="1200" dirty="0">
                <a:latin typeface="+mn-lt"/>
              </a:rPr>
              <a:t>group, click the arrow next to the style gallery to </a:t>
            </a:r>
          </a:p>
          <a:p>
            <a:pPr>
              <a:buFont typeface="+mj-lt"/>
              <a:buNone/>
            </a:pPr>
            <a:r>
              <a:rPr lang="en-US" sz="1200" dirty="0">
                <a:latin typeface="+mn-lt"/>
              </a:rPr>
              <a:t>      expand the gallery of table styles.</a:t>
            </a:r>
          </a:p>
          <a:p>
            <a:pPr>
              <a:buFont typeface="+mj-lt"/>
              <a:buNone/>
            </a:pPr>
            <a:endParaRPr lang="en-US" sz="1200" dirty="0">
              <a:latin typeface="+mn-lt"/>
            </a:endParaRPr>
          </a:p>
          <a:p>
            <a:pPr>
              <a:buFont typeface="+mj-lt"/>
              <a:buNone/>
            </a:pPr>
            <a:r>
              <a:rPr lang="en-US" sz="1200" dirty="0">
                <a:latin typeface="+mn-lt"/>
              </a:rPr>
              <a:t>3.</a:t>
            </a:r>
            <a:r>
              <a:rPr lang="en-US" sz="1200" baseline="0" dirty="0">
                <a:latin typeface="+mn-lt"/>
              </a:rPr>
              <a:t>   </a:t>
            </a:r>
            <a:r>
              <a:rPr lang="en-US" sz="1200" dirty="0">
                <a:latin typeface="+mn-lt"/>
              </a:rPr>
              <a:t>On the menu below the gallery, click </a:t>
            </a:r>
            <a:r>
              <a:rPr lang="en-US" sz="1200" b="1" dirty="0">
                <a:latin typeface="+mn-lt"/>
              </a:rPr>
              <a:t>Clear</a:t>
            </a:r>
            <a:r>
              <a:rPr lang="en-US" sz="1200" dirty="0">
                <a:latin typeface="+mn-lt"/>
              </a:rPr>
              <a:t>.</a:t>
            </a:r>
          </a:p>
        </p:txBody>
      </p:sp>
      <p:pic>
        <p:nvPicPr>
          <p:cNvPr id="10" name="Picture 9" title="merge and split cells locatio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370" y="4676476"/>
            <a:ext cx="3250534" cy="846246"/>
          </a:xfrm>
          <a:prstGeom prst="rect">
            <a:avLst/>
          </a:prstGeom>
        </p:spPr>
      </p:pic>
      <p:pic>
        <p:nvPicPr>
          <p:cNvPr id="11" name="Picture 10" title="clear table location "/>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843" y="5294722"/>
            <a:ext cx="3912264" cy="639209"/>
          </a:xfrm>
          <a:prstGeom prst="rect">
            <a:avLst/>
          </a:prstGeom>
        </p:spPr>
      </p:pic>
      <p:pic>
        <p:nvPicPr>
          <p:cNvPr id="12" name="Picture 11" title="table design arrow loca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843" y="3898648"/>
            <a:ext cx="3912263" cy="894027"/>
          </a:xfrm>
          <a:prstGeom prst="rect">
            <a:avLst/>
          </a:prstGeom>
        </p:spPr>
      </p:pic>
      <p:sp>
        <p:nvSpPr>
          <p:cNvPr id="18" name="Oval 17"/>
          <p:cNvSpPr/>
          <p:nvPr userDrawn="1"/>
        </p:nvSpPr>
        <p:spPr>
          <a:xfrm>
            <a:off x="4881832" y="5567832"/>
            <a:ext cx="1038386" cy="446168"/>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p:cNvSpPr/>
          <p:nvPr userDrawn="1"/>
        </p:nvSpPr>
        <p:spPr>
          <a:xfrm flipV="1">
            <a:off x="6372518" y="4430597"/>
            <a:ext cx="763219" cy="338093"/>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userDrawn="1"/>
        </p:nvSpPr>
        <p:spPr>
          <a:xfrm>
            <a:off x="673379" y="4751672"/>
            <a:ext cx="953942" cy="890370"/>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03783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matting Tables Part 2">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49394" y="702440"/>
            <a:ext cx="5216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FORMATTING</a:t>
            </a:r>
            <a:r>
              <a:rPr lang="en-US" altLang="en-US" sz="2800" baseline="0" dirty="0">
                <a:latin typeface="Adobe Garamond Pro" charset="0"/>
                <a:ea typeface="Adobe Garamond Pro" charset="0"/>
                <a:cs typeface="Adobe Garamond Pro" charset="0"/>
              </a:rPr>
              <a:t> TABLES (Part 2)</a:t>
            </a:r>
            <a:endParaRPr lang="en-US" altLang="en-US" sz="2800" dirty="0">
              <a:latin typeface="Adobe Garamond Pro" charset="0"/>
              <a:ea typeface="Adobe Garamond Pro" charset="0"/>
              <a:cs typeface="Adobe Garamond Pro" charset="0"/>
            </a:endParaRPr>
          </a:p>
          <a:p>
            <a:pPr eaLnBrk="1" hangingPunct="1">
              <a:defRPr/>
            </a:pPr>
            <a:r>
              <a:rPr lang="en-US" altLang="en-US" sz="2000" dirty="0">
                <a:latin typeface="+mn-lt"/>
                <a:ea typeface="Adobe Garamond Pro" charset="0"/>
                <a:cs typeface="Adobe Garamond Pro" charset="0"/>
              </a:rPr>
              <a:t>(This Layout is Read Only)</a:t>
            </a:r>
          </a:p>
        </p:txBody>
      </p:sp>
      <p:sp>
        <p:nvSpPr>
          <p:cNvPr id="4" name="Rectangle 3"/>
          <p:cNvSpPr/>
          <p:nvPr userDrawn="1"/>
        </p:nvSpPr>
        <p:spPr>
          <a:xfrm>
            <a:off x="549394" y="2976772"/>
            <a:ext cx="3473993" cy="1938992"/>
          </a:xfrm>
          <a:prstGeom prst="rect">
            <a:avLst/>
          </a:prstGeom>
        </p:spPr>
        <p:txBody>
          <a:bodyPr wrap="square">
            <a:spAutoFit/>
          </a:bodyPr>
          <a:lstStyle/>
          <a:p>
            <a:r>
              <a:rPr lang="en-US" sz="1200" b="1" dirty="0">
                <a:latin typeface="+mn-lt"/>
              </a:rPr>
              <a:t>To specify a header row in your table, </a:t>
            </a:r>
          </a:p>
          <a:p>
            <a:r>
              <a:rPr lang="en-US" sz="1200" b="1" dirty="0">
                <a:latin typeface="+mn-lt"/>
              </a:rPr>
              <a:t>do the following:</a:t>
            </a:r>
          </a:p>
          <a:p>
            <a:endParaRPr lang="en-US" sz="1200" b="1" dirty="0">
              <a:latin typeface="+mn-lt"/>
            </a:endParaRPr>
          </a:p>
          <a:p>
            <a:pPr>
              <a:buFont typeface="+mj-lt"/>
              <a:buAutoNum type="arabicPeriod"/>
            </a:pPr>
            <a:r>
              <a:rPr lang="en-US" sz="1200" dirty="0">
                <a:latin typeface="+mn-lt"/>
              </a:rPr>
              <a:t>   Click anywhere in the table.</a:t>
            </a:r>
          </a:p>
          <a:p>
            <a:pPr>
              <a:buFont typeface="+mj-lt"/>
              <a:buAutoNum type="arabicPeriod"/>
            </a:pPr>
            <a:endParaRPr lang="en-US" sz="1200" dirty="0">
              <a:latin typeface="+mn-lt"/>
            </a:endParaRPr>
          </a:p>
          <a:p>
            <a:pPr>
              <a:buFont typeface="+mj-lt"/>
              <a:buAutoNum type="arabicPeriod"/>
            </a:pPr>
            <a:r>
              <a:rPr lang="en-US" sz="1200" dirty="0">
                <a:latin typeface="+mn-lt"/>
              </a:rPr>
              <a:t>   On the </a:t>
            </a:r>
            <a:r>
              <a:rPr lang="en-US" sz="1200" b="1" dirty="0">
                <a:latin typeface="+mn-lt"/>
              </a:rPr>
              <a:t>Table Tools Design</a:t>
            </a:r>
            <a:r>
              <a:rPr lang="en-US" sz="1200" dirty="0">
                <a:latin typeface="+mn-lt"/>
              </a:rPr>
              <a:t> tab, in the  </a:t>
            </a:r>
          </a:p>
          <a:p>
            <a:pPr>
              <a:buFont typeface="+mj-lt"/>
              <a:buNone/>
            </a:pPr>
            <a:r>
              <a:rPr lang="en-US" sz="1200" b="1" dirty="0">
                <a:latin typeface="+mn-lt"/>
              </a:rPr>
              <a:t>        Table</a:t>
            </a:r>
            <a:r>
              <a:rPr lang="en-US" sz="1200" b="1" baseline="0" dirty="0">
                <a:latin typeface="+mn-lt"/>
              </a:rPr>
              <a:t> </a:t>
            </a:r>
            <a:r>
              <a:rPr lang="en-US" sz="1200" b="1" dirty="0">
                <a:latin typeface="+mn-lt"/>
              </a:rPr>
              <a:t>Style Options</a:t>
            </a:r>
            <a:r>
              <a:rPr lang="en-US" sz="1200" dirty="0">
                <a:latin typeface="+mn-lt"/>
              </a:rPr>
              <a:t> group, select the  </a:t>
            </a:r>
          </a:p>
          <a:p>
            <a:pPr>
              <a:buFont typeface="+mj-lt"/>
              <a:buNone/>
            </a:pPr>
            <a:r>
              <a:rPr lang="en-US" sz="1200" b="1" dirty="0">
                <a:latin typeface="+mn-lt"/>
              </a:rPr>
              <a:t>        Header Row</a:t>
            </a:r>
            <a:r>
              <a:rPr lang="en-US" sz="1200" dirty="0">
                <a:latin typeface="+mn-lt"/>
              </a:rPr>
              <a:t> check box.</a:t>
            </a:r>
          </a:p>
          <a:p>
            <a:pPr>
              <a:buFont typeface="+mj-lt"/>
              <a:buNone/>
            </a:pPr>
            <a:endParaRPr lang="en-US" sz="1200" dirty="0">
              <a:latin typeface="+mn-lt"/>
            </a:endParaRPr>
          </a:p>
          <a:p>
            <a:pPr>
              <a:buFont typeface="+mj-lt"/>
              <a:buNone/>
            </a:pPr>
            <a:r>
              <a:rPr lang="en-US" sz="1200" dirty="0">
                <a:latin typeface="+mn-lt"/>
              </a:rPr>
              <a:t>3.</a:t>
            </a:r>
            <a:r>
              <a:rPr lang="en-US" sz="1200" baseline="0" dirty="0">
                <a:latin typeface="+mn-lt"/>
              </a:rPr>
              <a:t>   </a:t>
            </a:r>
            <a:r>
              <a:rPr lang="en-US" sz="1200" dirty="0">
                <a:latin typeface="+mn-lt"/>
              </a:rPr>
              <a:t>Add your header information.</a:t>
            </a:r>
          </a:p>
        </p:txBody>
      </p:sp>
      <p:graphicFrame>
        <p:nvGraphicFramePr>
          <p:cNvPr id="6" name="Table 5" title="header location on table"/>
          <p:cNvGraphicFramePr>
            <a:graphicFrameLocks noGrp="1"/>
          </p:cNvGraphicFramePr>
          <p:nvPr userDrawn="1">
            <p:extLst>
              <p:ext uri="{D42A27DB-BD31-4B8C-83A1-F6EECF244321}">
                <p14:modId xmlns:p14="http://schemas.microsoft.com/office/powerpoint/2010/main" val="1119833123"/>
              </p:ext>
            </p:extLst>
          </p:nvPr>
        </p:nvGraphicFramePr>
        <p:xfrm>
          <a:off x="4596825" y="2976772"/>
          <a:ext cx="3874575" cy="1849096"/>
        </p:xfrm>
        <a:graphic>
          <a:graphicData uri="http://schemas.openxmlformats.org/drawingml/2006/table">
            <a:tbl>
              <a:tblPr firstRow="1">
                <a:tableStyleId>{5C22544A-7EE6-4342-B048-85BDC9FD1C3A}</a:tableStyleId>
              </a:tblPr>
              <a:tblGrid>
                <a:gridCol w="998063">
                  <a:extLst>
                    <a:ext uri="{9D8B030D-6E8A-4147-A177-3AD203B41FA5}">
                      <a16:colId xmlns:a16="http://schemas.microsoft.com/office/drawing/2014/main" val="20000"/>
                    </a:ext>
                  </a:extLst>
                </a:gridCol>
                <a:gridCol w="852407">
                  <a:extLst>
                    <a:ext uri="{9D8B030D-6E8A-4147-A177-3AD203B41FA5}">
                      <a16:colId xmlns:a16="http://schemas.microsoft.com/office/drawing/2014/main" val="20001"/>
                    </a:ext>
                  </a:extLst>
                </a:gridCol>
                <a:gridCol w="474275">
                  <a:extLst>
                    <a:ext uri="{9D8B030D-6E8A-4147-A177-3AD203B41FA5}">
                      <a16:colId xmlns:a16="http://schemas.microsoft.com/office/drawing/2014/main" val="20002"/>
                    </a:ext>
                  </a:extLst>
                </a:gridCol>
                <a:gridCol w="774915">
                  <a:extLst>
                    <a:ext uri="{9D8B030D-6E8A-4147-A177-3AD203B41FA5}">
                      <a16:colId xmlns:a16="http://schemas.microsoft.com/office/drawing/2014/main" val="20003"/>
                    </a:ext>
                  </a:extLst>
                </a:gridCol>
                <a:gridCol w="774915">
                  <a:extLst>
                    <a:ext uri="{9D8B030D-6E8A-4147-A177-3AD203B41FA5}">
                      <a16:colId xmlns:a16="http://schemas.microsoft.com/office/drawing/2014/main" val="20004"/>
                    </a:ext>
                  </a:extLst>
                </a:gridCol>
              </a:tblGrid>
              <a:tr h="216153">
                <a:tc>
                  <a:txBody>
                    <a:bodyPr/>
                    <a:lstStyle/>
                    <a:p>
                      <a:r>
                        <a:rPr lang="en-US" sz="1200" dirty="0"/>
                        <a:t>Header 1</a:t>
                      </a:r>
                    </a:p>
                  </a:txBody>
                  <a:tcPr/>
                </a:tc>
                <a:tc>
                  <a:txBody>
                    <a:bodyPr/>
                    <a:lstStyle/>
                    <a:p>
                      <a:r>
                        <a:rPr lang="en-US" sz="1200" dirty="0"/>
                        <a:t>Header</a:t>
                      </a:r>
                      <a:r>
                        <a:rPr lang="en-US" sz="1200" baseline="0" dirty="0"/>
                        <a:t> 2</a:t>
                      </a:r>
                      <a:endParaRPr lang="en-US" sz="1200"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74165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7" name="Picture 6" title="Header Row checkbox locatio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591" y="1747980"/>
            <a:ext cx="7768809" cy="995220"/>
          </a:xfrm>
          <a:prstGeom prst="rect">
            <a:avLst/>
          </a:prstGeom>
        </p:spPr>
      </p:pic>
      <p:sp>
        <p:nvSpPr>
          <p:cNvPr id="8" name="Oval 7"/>
          <p:cNvSpPr/>
          <p:nvPr userDrawn="1"/>
        </p:nvSpPr>
        <p:spPr>
          <a:xfrm>
            <a:off x="611385" y="1767009"/>
            <a:ext cx="1083096" cy="759215"/>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userDrawn="1"/>
        </p:nvSpPr>
        <p:spPr>
          <a:xfrm>
            <a:off x="4231581" y="2880253"/>
            <a:ext cx="4448013" cy="560170"/>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3790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crease Visibility">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49394" y="702440"/>
            <a:ext cx="80170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en-US" sz="2800" dirty="0">
                <a:latin typeface="Adobe Garamond Pro" charset="0"/>
                <a:ea typeface="Adobe Garamond Pro" charset="0"/>
                <a:cs typeface="Adobe Garamond Pro" charset="0"/>
              </a:rPr>
              <a:t>INCREASE VISIBILITY FOR COLORBLIND </a:t>
            </a:r>
          </a:p>
          <a:p>
            <a:pPr eaLnBrk="1" hangingPunct="1">
              <a:defRPr/>
            </a:pPr>
            <a:r>
              <a:rPr lang="en-US" altLang="en-US" sz="2000" dirty="0">
                <a:latin typeface="+mn-lt"/>
                <a:ea typeface="Adobe Garamond Pro" charset="0"/>
                <a:cs typeface="Adobe Garamond Pro" charset="0"/>
              </a:rPr>
              <a:t>(This Layout is Read Only)</a:t>
            </a:r>
          </a:p>
        </p:txBody>
      </p:sp>
      <p:sp>
        <p:nvSpPr>
          <p:cNvPr id="11" name="Rectangle 10"/>
          <p:cNvSpPr/>
          <p:nvPr userDrawn="1"/>
        </p:nvSpPr>
        <p:spPr>
          <a:xfrm>
            <a:off x="549395" y="1775963"/>
            <a:ext cx="4332571" cy="2308324"/>
          </a:xfrm>
          <a:prstGeom prst="rect">
            <a:avLst/>
          </a:prstGeom>
        </p:spPr>
        <p:txBody>
          <a:bodyPr wrap="square">
            <a:spAutoFit/>
          </a:bodyPr>
          <a:lstStyle/>
          <a:p>
            <a:r>
              <a:rPr lang="en-US" sz="1200" b="1" dirty="0">
                <a:latin typeface="+mn-lt"/>
              </a:rPr>
              <a:t>Some things to</a:t>
            </a:r>
            <a:r>
              <a:rPr lang="en-US" sz="1200" b="1" baseline="0" dirty="0">
                <a:latin typeface="+mn-lt"/>
              </a:rPr>
              <a:t> keep in mind</a:t>
            </a:r>
            <a:r>
              <a:rPr lang="en-US" sz="1200" b="1" dirty="0">
                <a:latin typeface="+mn-lt"/>
              </a:rPr>
              <a:t>:</a:t>
            </a:r>
          </a:p>
          <a:p>
            <a:endParaRPr lang="en-US" sz="1200" b="1" dirty="0">
              <a:latin typeface="+mn-lt"/>
            </a:endParaRPr>
          </a:p>
          <a:p>
            <a:pPr marL="228600" indent="-228600">
              <a:buFont typeface="Arial" charset="0"/>
              <a:buAutoNum type="arabicPeriod"/>
            </a:pPr>
            <a:r>
              <a:rPr lang="en-US" sz="1200" dirty="0">
                <a:latin typeface="+mn-lt"/>
              </a:rPr>
              <a:t>Avoid using orange, red, and green in your template </a:t>
            </a:r>
          </a:p>
          <a:p>
            <a:pPr marL="0" indent="0">
              <a:buFont typeface="Arial" charset="0"/>
              <a:buNone/>
            </a:pPr>
            <a:r>
              <a:rPr lang="en-US" sz="1200" dirty="0">
                <a:latin typeface="+mn-lt"/>
              </a:rPr>
              <a:t>     and text.</a:t>
            </a:r>
          </a:p>
          <a:p>
            <a:pPr marL="228600" indent="-228600">
              <a:buFont typeface="Arial" charset="0"/>
              <a:buAutoNum type="arabicPeriod"/>
            </a:pPr>
            <a:endParaRPr lang="en-US" sz="1200" dirty="0">
              <a:latin typeface="+mn-lt"/>
            </a:endParaRPr>
          </a:p>
          <a:p>
            <a:pPr marL="228600" indent="-228600">
              <a:buFont typeface="Arial" charset="0"/>
              <a:buAutoNum type="arabicPeriod" startAt="2"/>
            </a:pPr>
            <a:r>
              <a:rPr lang="en-US" sz="1200" dirty="0">
                <a:latin typeface="+mn-lt"/>
              </a:rPr>
              <a:t>Use texture in graphs, instead of color, to highlight </a:t>
            </a:r>
          </a:p>
          <a:p>
            <a:pPr marL="0" indent="0">
              <a:buFont typeface="Arial" charset="0"/>
              <a:buNone/>
            </a:pPr>
            <a:r>
              <a:rPr lang="en-US" sz="1200" dirty="0">
                <a:latin typeface="+mn-lt"/>
              </a:rPr>
              <a:t>     points of interest.</a:t>
            </a:r>
          </a:p>
          <a:p>
            <a:pPr>
              <a:buFont typeface="Arial" charset="0"/>
              <a:buChar char="•"/>
            </a:pPr>
            <a:endParaRPr lang="en-US" sz="1200" dirty="0">
              <a:latin typeface="+mn-lt"/>
            </a:endParaRPr>
          </a:p>
          <a:p>
            <a:pPr marL="228600" indent="-228600">
              <a:buFont typeface="Arial" charset="0"/>
              <a:buAutoNum type="arabicPeriod" startAt="3"/>
            </a:pPr>
            <a:r>
              <a:rPr lang="en-US" sz="1200" dirty="0">
                <a:latin typeface="+mn-lt"/>
              </a:rPr>
              <a:t>Circle or use animation to highlight information, rather </a:t>
            </a:r>
          </a:p>
          <a:p>
            <a:pPr marL="0" indent="0">
              <a:buFont typeface="Arial" charset="0"/>
              <a:buNone/>
            </a:pPr>
            <a:r>
              <a:rPr lang="en-US" sz="1200" dirty="0">
                <a:latin typeface="+mn-lt"/>
              </a:rPr>
              <a:t>     than relying on laser pointers or color.</a:t>
            </a:r>
          </a:p>
          <a:p>
            <a:pPr>
              <a:buFont typeface="Arial" charset="0"/>
              <a:buChar char="•"/>
            </a:pPr>
            <a:endParaRPr lang="en-US" sz="1200" dirty="0">
              <a:latin typeface="+mn-lt"/>
            </a:endParaRPr>
          </a:p>
          <a:p>
            <a:pPr>
              <a:buFont typeface="Arial" charset="0"/>
              <a:buNone/>
            </a:pPr>
            <a:r>
              <a:rPr lang="en-US" sz="1200" dirty="0">
                <a:latin typeface="+mn-lt"/>
              </a:rPr>
              <a:t>4.</a:t>
            </a:r>
            <a:r>
              <a:rPr lang="en-US" sz="1200" baseline="0" dirty="0">
                <a:latin typeface="+mn-lt"/>
              </a:rPr>
              <a:t>  </a:t>
            </a:r>
            <a:r>
              <a:rPr lang="en-US" sz="1200" dirty="0">
                <a:latin typeface="+mn-lt"/>
              </a:rPr>
              <a:t>Keep the overall contrast in your presentation high.</a:t>
            </a:r>
          </a:p>
        </p:txBody>
      </p:sp>
      <p:graphicFrame>
        <p:nvGraphicFramePr>
          <p:cNvPr id="3" name="Chart 2" title="good example pie chart with blue, yellow, and a pattern"/>
          <p:cNvGraphicFramePr/>
          <p:nvPr userDrawn="1">
            <p:extLst>
              <p:ext uri="{D42A27DB-BD31-4B8C-83A1-F6EECF244321}">
                <p14:modId xmlns:p14="http://schemas.microsoft.com/office/powerpoint/2010/main" val="21967882"/>
              </p:ext>
            </p:extLst>
          </p:nvPr>
        </p:nvGraphicFramePr>
        <p:xfrm>
          <a:off x="4763668" y="3930317"/>
          <a:ext cx="3642395" cy="234214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userDrawn="1"/>
        </p:nvSpPr>
        <p:spPr>
          <a:xfrm>
            <a:off x="6143223" y="1533437"/>
            <a:ext cx="862884" cy="24252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title="Bad example pie chart with red, green, and orange"/>
          <p:cNvGraphicFramePr/>
          <p:nvPr userDrawn="1">
            <p:extLst>
              <p:ext uri="{D42A27DB-BD31-4B8C-83A1-F6EECF244321}">
                <p14:modId xmlns:p14="http://schemas.microsoft.com/office/powerpoint/2010/main" val="1358495945"/>
              </p:ext>
            </p:extLst>
          </p:nvPr>
        </p:nvGraphicFramePr>
        <p:xfrm>
          <a:off x="4763668" y="1398586"/>
          <a:ext cx="3642395" cy="2342146"/>
        </p:xfrm>
        <a:graphic>
          <a:graphicData uri="http://schemas.openxmlformats.org/drawingml/2006/chart">
            <c:chart xmlns:c="http://schemas.openxmlformats.org/drawingml/2006/chart" xmlns:r="http://schemas.openxmlformats.org/officeDocument/2006/relationships" r:id="rId3"/>
          </a:graphicData>
        </a:graphic>
      </p:graphicFrame>
      <p:sp>
        <p:nvSpPr>
          <p:cNvPr id="8" name="Parallelogram 7"/>
          <p:cNvSpPr/>
          <p:nvPr userDrawn="1"/>
        </p:nvSpPr>
        <p:spPr>
          <a:xfrm rot="1260000">
            <a:off x="8120319" y="4424129"/>
            <a:ext cx="281029" cy="8568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rot="11790822">
            <a:off x="7772742" y="5032607"/>
            <a:ext cx="469832" cy="188272"/>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rot="1200000">
            <a:off x="7960606" y="2126044"/>
            <a:ext cx="283522" cy="774915"/>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rot="-3240000">
            <a:off x="7940931" y="2137205"/>
            <a:ext cx="283522" cy="774915"/>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2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7ACC042-2475-E542-B8FB-32D4850554D7}" type="datetimeFigureOut">
              <a:rPr lang="en-US" smtClean="0"/>
              <a:pPr>
                <a:defRPr/>
              </a:pPr>
              <a:t>3/13/2021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1084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286386A-4BC6-A94A-BF3F-B254E70048E1}" type="datetimeFigureOut">
              <a:rPr lang="en-US" smtClean="0"/>
              <a:pPr>
                <a:defRPr/>
              </a:pPr>
              <a:t>3/13/2021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726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3906"/>
            <a:ext cx="78867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2441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02441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47E66D2-5375-6748-A37C-E64E9B784F85}" type="datetimeFigureOut">
              <a:rPr lang="en-US" smtClean="0"/>
              <a:pPr>
                <a:defRPr/>
              </a:pPr>
              <a:t>3/13/2021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26880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5065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4620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770118"/>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46206"/>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770118"/>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57EA4CC-D794-9A45-A1D9-5AFBD4F87F88}" type="datetimeFigureOut">
              <a:rPr lang="en-US" smtClean="0"/>
              <a:pPr>
                <a:defRPr/>
              </a:pPr>
              <a:t>3/13/2021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5797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5D528C7-363A-604D-9974-21EDBD6CEC9A}" type="datetimeFigureOut">
              <a:rPr lang="en-US" smtClean="0"/>
              <a:pPr>
                <a:defRPr/>
              </a:pPr>
              <a:t>3/13/2021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5715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9049FC-9E6D-5C4F-9AD3-AD168A8D3F69}" type="datetimeFigureOut">
              <a:rPr lang="en-US" smtClean="0"/>
              <a:pPr>
                <a:defRPr/>
              </a:pPr>
              <a:t>3/13/2021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52020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6300D2-C644-5C44-865E-4199DD58BD41}" type="datetimeFigureOut">
              <a:rPr lang="en-US" smtClean="0"/>
              <a:pPr>
                <a:defRPr/>
              </a:pPr>
              <a:t>3/13/2021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8266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5DA522-264E-E947-8AC0-F5EFB3A87BD6}" type="datetimeFigureOut">
              <a:rPr lang="en-US" smtClean="0"/>
              <a:pPr>
                <a:defRPr/>
              </a:pPr>
              <a:t>3/13/2021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73971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4841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Slide Title</a:t>
            </a:r>
          </a:p>
        </p:txBody>
      </p:sp>
      <p:sp>
        <p:nvSpPr>
          <p:cNvPr id="1027" name="Text Placeholder 2"/>
          <p:cNvSpPr>
            <a:spLocks noGrp="1"/>
          </p:cNvSpPr>
          <p:nvPr>
            <p:ph type="body" idx="1"/>
          </p:nvPr>
        </p:nvSpPr>
        <p:spPr bwMode="auto">
          <a:xfrm>
            <a:off x="628650" y="1931988"/>
            <a:ext cx="78867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27475" y="6473459"/>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7354EB8-215C-3F4A-9C90-41B6E9D7CA1D}" type="datetimeFigureOut">
              <a:rPr lang="en-US" smtClean="0"/>
              <a:pPr>
                <a:defRPr/>
              </a:pPr>
              <a:t>3/13/2021</a:t>
            </a:fld>
            <a:endParaRPr lang="en-US"/>
          </a:p>
        </p:txBody>
      </p:sp>
      <p:sp>
        <p:nvSpPr>
          <p:cNvPr id="5" name="Footer Placeholder 4"/>
          <p:cNvSpPr>
            <a:spLocks noGrp="1"/>
          </p:cNvSpPr>
          <p:nvPr>
            <p:ph type="ftr" sz="quarter" idx="3"/>
          </p:nvPr>
        </p:nvSpPr>
        <p:spPr>
          <a:xfrm>
            <a:off x="3157657" y="646552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23"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6" r:id="rId13"/>
    <p:sldLayoutId id="2147483724" r:id="rId14"/>
    <p:sldLayoutId id="2147483725" r:id="rId15"/>
    <p:sldLayoutId id="2147483727" r:id="rId16"/>
    <p:sldLayoutId id="2147483728" r:id="rId17"/>
    <p:sldLayoutId id="2147483729" r:id="rId18"/>
    <p:sldLayoutId id="2147483730" r:id="rId19"/>
  </p:sldLayoutIdLst>
  <p:txStyles>
    <p:titleStyle>
      <a:lvl1pPr algn="l" rtl="0" eaLnBrk="1" fontAlgn="base" hangingPunct="1">
        <a:lnSpc>
          <a:spcPct val="90000"/>
        </a:lnSpc>
        <a:spcBef>
          <a:spcPct val="0"/>
        </a:spcBef>
        <a:spcAft>
          <a:spcPct val="0"/>
        </a:spcAft>
        <a:defRPr sz="4400" kern="1200" cap="small"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17058" y="3657601"/>
            <a:ext cx="7000461" cy="1861928"/>
          </a:xfrm>
        </p:spPr>
        <p:txBody>
          <a:bodyPr>
            <a:normAutofit fontScale="90000"/>
          </a:bodyPr>
          <a:lstStyle/>
          <a:p>
            <a:r>
              <a:rPr lang="en-US" sz="2700" dirty="0"/>
              <a:t>Aitchison, Will </a:t>
            </a:r>
            <a:r>
              <a:rPr lang="en-US" sz="2700" dirty="0" smtClean="0"/>
              <a:t>(2020). </a:t>
            </a:r>
            <a:r>
              <a:rPr lang="en-US" sz="2700" dirty="0"/>
              <a:t>The rights of law enforcement officers </a:t>
            </a:r>
            <a:r>
              <a:rPr lang="en-US" sz="2700" dirty="0" smtClean="0"/>
              <a:t>(8</a:t>
            </a:r>
            <a:r>
              <a:rPr lang="en-US" sz="2700" baseline="30000" dirty="0" smtClean="0"/>
              <a:t>th</a:t>
            </a:r>
            <a:r>
              <a:rPr lang="en-US" sz="2700" dirty="0" smtClean="0"/>
              <a:t> </a:t>
            </a:r>
            <a:r>
              <a:rPr lang="en-US" sz="2700" dirty="0"/>
              <a:t>ed.). </a:t>
            </a:r>
            <a:br>
              <a:rPr lang="en-US" sz="2700" dirty="0"/>
            </a:br>
            <a:r>
              <a:rPr lang="en-US" sz="2700" dirty="0"/>
              <a:t>LRIS: Portland, OR. </a:t>
            </a:r>
            <a:br>
              <a:rPr lang="en-US" sz="2700" dirty="0"/>
            </a:br>
            <a:r>
              <a:rPr lang="en-US" b="1">
                <a:solidFill>
                  <a:srgbClr val="0070C0"/>
                </a:solidFill>
              </a:rPr>
              <a:t>Chapter </a:t>
            </a:r>
            <a:r>
              <a:rPr lang="en-US" b="1" smtClean="0">
                <a:solidFill>
                  <a:srgbClr val="0070C0"/>
                </a:solidFill>
              </a:rPr>
              <a:t>16: </a:t>
            </a:r>
            <a:r>
              <a:rPr lang="en-US" dirty="0"/>
              <a:t>Religion and the Law </a:t>
            </a:r>
            <a:br>
              <a:rPr lang="en-US" dirty="0"/>
            </a:br>
            <a:r>
              <a:rPr lang="en-US" dirty="0"/>
              <a:t>Enforcement Workplace</a:t>
            </a:r>
          </a:p>
        </p:txBody>
      </p:sp>
      <p:sp>
        <p:nvSpPr>
          <p:cNvPr id="4" name="Subtitle 3"/>
          <p:cNvSpPr>
            <a:spLocks noGrp="1"/>
          </p:cNvSpPr>
          <p:nvPr>
            <p:ph type="subTitle" idx="1"/>
          </p:nvPr>
        </p:nvSpPr>
        <p:spPr>
          <a:xfrm>
            <a:off x="3080825" y="5519528"/>
            <a:ext cx="5636694" cy="455688"/>
          </a:xfrm>
        </p:spPr>
        <p:txBody>
          <a:bodyPr/>
          <a:lstStyle/>
          <a:p>
            <a:r>
              <a:rPr lang="en-US" b="1" dirty="0">
                <a:solidFill>
                  <a:srgbClr val="0070C0"/>
                </a:solidFill>
              </a:rPr>
              <a:t>Vidisha </a:t>
            </a:r>
            <a:r>
              <a:rPr lang="en-US" b="1" dirty="0" err="1">
                <a:solidFill>
                  <a:srgbClr val="0070C0"/>
                </a:solidFill>
              </a:rPr>
              <a:t>Barua</a:t>
            </a:r>
            <a:r>
              <a:rPr lang="en-US" b="1" dirty="0">
                <a:solidFill>
                  <a:srgbClr val="0070C0"/>
                </a:solidFill>
              </a:rPr>
              <a:t> Worley, Ph.D., Esquire</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How “Free-Exercise” Religious Discrimination Lawsuits Proceed</a:t>
            </a:r>
          </a:p>
        </p:txBody>
      </p:sp>
      <p:sp>
        <p:nvSpPr>
          <p:cNvPr id="3" name="Content Placeholder 2"/>
          <p:cNvSpPr>
            <a:spLocks noGrp="1"/>
          </p:cNvSpPr>
          <p:nvPr>
            <p:ph idx="1"/>
          </p:nvPr>
        </p:nvSpPr>
        <p:spPr/>
        <p:txBody>
          <a:bodyPr/>
          <a:lstStyle/>
          <a:p>
            <a:r>
              <a:rPr lang="en-US" dirty="0" err="1"/>
              <a:t>Shrum</a:t>
            </a:r>
            <a:r>
              <a:rPr lang="en-US" dirty="0"/>
              <a:t> v. City of Coweta, Oklahoma, 449 F.3d 1132 (10</a:t>
            </a:r>
            <a:r>
              <a:rPr lang="en-US" baseline="30000" dirty="0"/>
              <a:t>th</a:t>
            </a:r>
            <a:r>
              <a:rPr lang="en-US" dirty="0"/>
              <a:t> Cir. 2006):</a:t>
            </a:r>
          </a:p>
          <a:p>
            <a:pPr lvl="1"/>
            <a:r>
              <a:rPr lang="en-US" dirty="0"/>
              <a:t>Where a Police Chief assigned an officer to work on a Sunday which conflicted with the officer’s off-duty responsibilities as a minister, and his refusal to accommodate his shift anticipating that he would resign, a federal appeals court found a violation of the Free Exercise Clause, and a jury issued a verdict for $224,242.</a:t>
            </a:r>
          </a:p>
        </p:txBody>
      </p:sp>
    </p:spTree>
    <p:extLst>
      <p:ext uri="{BB962C8B-B14F-4D97-AF65-F5344CB8AC3E}">
        <p14:creationId xmlns:p14="http://schemas.microsoft.com/office/powerpoint/2010/main" val="231052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Adverse Employment Action</a:t>
            </a:r>
          </a:p>
        </p:txBody>
      </p:sp>
      <p:sp>
        <p:nvSpPr>
          <p:cNvPr id="3" name="Content Placeholder 2"/>
          <p:cNvSpPr>
            <a:spLocks noGrp="1"/>
          </p:cNvSpPr>
          <p:nvPr>
            <p:ph idx="1"/>
          </p:nvPr>
        </p:nvSpPr>
        <p:spPr/>
        <p:txBody>
          <a:bodyPr/>
          <a:lstStyle/>
          <a:p>
            <a:r>
              <a:rPr lang="en-US" dirty="0"/>
              <a:t>An employee must show a sufficiently severe “adverse employment action” to establish a claim for religious discrimination.</a:t>
            </a:r>
          </a:p>
          <a:p>
            <a:r>
              <a:rPr lang="en-US" dirty="0"/>
              <a:t>A constructive discharge occurs when a person quits his or her job under circumstances in which a reasonable person would feel that the conditions of employment have become intolerable, a difficult standard to meet.</a:t>
            </a:r>
          </a:p>
          <a:p>
            <a:r>
              <a:rPr lang="en-US" dirty="0"/>
              <a:t>An employee under such circumstances will be allowed to maintain a discrimination lawsuit.</a:t>
            </a:r>
          </a:p>
          <a:p>
            <a:endParaRPr lang="en-US" dirty="0"/>
          </a:p>
        </p:txBody>
      </p:sp>
    </p:spTree>
    <p:extLst>
      <p:ext uri="{BB962C8B-B14F-4D97-AF65-F5344CB8AC3E}">
        <p14:creationId xmlns:p14="http://schemas.microsoft.com/office/powerpoint/2010/main" val="242640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Facially Neutral </a:t>
            </a:r>
            <a:br>
              <a:rPr lang="en-US" dirty="0"/>
            </a:br>
            <a:r>
              <a:rPr lang="en-US" dirty="0"/>
              <a:t>Employment Practices</a:t>
            </a:r>
          </a:p>
        </p:txBody>
      </p:sp>
      <p:sp>
        <p:nvSpPr>
          <p:cNvPr id="3" name="Content Placeholder 2"/>
          <p:cNvSpPr>
            <a:spLocks noGrp="1"/>
          </p:cNvSpPr>
          <p:nvPr>
            <p:ph idx="1"/>
          </p:nvPr>
        </p:nvSpPr>
        <p:spPr/>
        <p:txBody>
          <a:bodyPr/>
          <a:lstStyle/>
          <a:p>
            <a:r>
              <a:rPr lang="en-US" dirty="0"/>
              <a:t>A facially neutral employment practice that has an impact on religion is much more likely to be upheld than one that is specifically directed at religion. </a:t>
            </a:r>
          </a:p>
          <a:p>
            <a:r>
              <a:rPr lang="en-US" dirty="0"/>
              <a:t>If a facially neutral employment practice is based on legitimate operational reasons, it will likely withstand challenge even if it adversely impacts those with particular religious beliefs.</a:t>
            </a:r>
          </a:p>
        </p:txBody>
      </p:sp>
    </p:spTree>
    <p:extLst>
      <p:ext uri="{BB962C8B-B14F-4D97-AF65-F5344CB8AC3E}">
        <p14:creationId xmlns:p14="http://schemas.microsoft.com/office/powerpoint/2010/main" val="393401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Facially Neutral </a:t>
            </a:r>
            <a:br>
              <a:rPr lang="en-US" dirty="0"/>
            </a:br>
            <a:r>
              <a:rPr lang="en-US" dirty="0"/>
              <a:t>Employment Practices</a:t>
            </a:r>
          </a:p>
        </p:txBody>
      </p:sp>
      <p:sp>
        <p:nvSpPr>
          <p:cNvPr id="3" name="Content Placeholder 2"/>
          <p:cNvSpPr>
            <a:spLocks noGrp="1"/>
          </p:cNvSpPr>
          <p:nvPr>
            <p:ph idx="1"/>
          </p:nvPr>
        </p:nvSpPr>
        <p:spPr/>
        <p:txBody>
          <a:bodyPr/>
          <a:lstStyle/>
          <a:p>
            <a:r>
              <a:rPr lang="en-US" dirty="0"/>
              <a:t>Where an employer allowed officers to wear beards and facial hair for medical reasons and some other exemptions but did not allow two Sunni Muslim officers to wear their beards, </a:t>
            </a:r>
          </a:p>
          <a:p>
            <a:r>
              <a:rPr lang="en-US" dirty="0"/>
              <a:t>the court found the decision to amount to discrimination as the employer made a categorical value judgment in favor of secular exemptions and hostile to religious exemptions (FOP v. City of Newark, 170 F.3d 359, 3</a:t>
            </a:r>
            <a:r>
              <a:rPr lang="en-US" baseline="30000" dirty="0"/>
              <a:t>rd</a:t>
            </a:r>
            <a:r>
              <a:rPr lang="en-US" dirty="0"/>
              <a:t> Cir. 1999)</a:t>
            </a:r>
          </a:p>
        </p:txBody>
      </p:sp>
    </p:spTree>
    <p:extLst>
      <p:ext uri="{BB962C8B-B14F-4D97-AF65-F5344CB8AC3E}">
        <p14:creationId xmlns:p14="http://schemas.microsoft.com/office/powerpoint/2010/main" val="4217368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Reasonable Accommodation</a:t>
            </a:r>
          </a:p>
        </p:txBody>
      </p:sp>
      <p:sp>
        <p:nvSpPr>
          <p:cNvPr id="3" name="Content Placeholder 2"/>
          <p:cNvSpPr>
            <a:spLocks noGrp="1"/>
          </p:cNvSpPr>
          <p:nvPr>
            <p:ph idx="1"/>
          </p:nvPr>
        </p:nvSpPr>
        <p:spPr/>
        <p:txBody>
          <a:bodyPr/>
          <a:lstStyle/>
          <a:p>
            <a:r>
              <a:rPr lang="en-US" dirty="0"/>
              <a:t>An employer has an obligation to reasonably accommodate an employee’s religious beliefs, so long as the accommodation can be accomplished without undue hardship.</a:t>
            </a:r>
          </a:p>
          <a:p>
            <a:r>
              <a:rPr lang="en-US" dirty="0"/>
              <a:t>The accommodation results in undue hardship when there is more than </a:t>
            </a:r>
            <a:r>
              <a:rPr lang="en-US" i="1" dirty="0"/>
              <a:t>de </a:t>
            </a:r>
            <a:r>
              <a:rPr lang="en-US" i="1" dirty="0" err="1"/>
              <a:t>minimis</a:t>
            </a:r>
            <a:r>
              <a:rPr lang="en-US" dirty="0"/>
              <a:t> cost to the employer (lost efficiency, higher wages)</a:t>
            </a:r>
          </a:p>
          <a:p>
            <a:r>
              <a:rPr lang="en-US" dirty="0"/>
              <a:t>Could also cause more than </a:t>
            </a:r>
            <a:r>
              <a:rPr lang="en-US" i="1" dirty="0"/>
              <a:t>de </a:t>
            </a:r>
            <a:r>
              <a:rPr lang="en-US" i="1" dirty="0" err="1"/>
              <a:t>minimis</a:t>
            </a:r>
            <a:r>
              <a:rPr lang="en-US" i="1" dirty="0"/>
              <a:t> </a:t>
            </a:r>
            <a:r>
              <a:rPr lang="en-US" dirty="0"/>
              <a:t>impact on coworkers who might have to take on the employee’s share of potentially hazardous work.</a:t>
            </a:r>
          </a:p>
        </p:txBody>
      </p:sp>
    </p:spTree>
    <p:extLst>
      <p:ext uri="{BB962C8B-B14F-4D97-AF65-F5344CB8AC3E}">
        <p14:creationId xmlns:p14="http://schemas.microsoft.com/office/powerpoint/2010/main" val="160595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Reasonable Accommodation</a:t>
            </a:r>
          </a:p>
        </p:txBody>
      </p:sp>
      <p:sp>
        <p:nvSpPr>
          <p:cNvPr id="3" name="Content Placeholder 2"/>
          <p:cNvSpPr>
            <a:spLocks noGrp="1"/>
          </p:cNvSpPr>
          <p:nvPr>
            <p:ph idx="1"/>
          </p:nvPr>
        </p:nvSpPr>
        <p:spPr/>
        <p:txBody>
          <a:bodyPr/>
          <a:lstStyle/>
          <a:p>
            <a:r>
              <a:rPr lang="en-US" dirty="0"/>
              <a:t>“Title VII requires only reasonable accommodation, not satisfaction of an employee’s every desire” (Irvin v. Aubrey, 92 S.W.3d 87 (Ky. App. 2001)</a:t>
            </a:r>
          </a:p>
          <a:p>
            <a:r>
              <a:rPr lang="en-US" dirty="0"/>
              <a:t>A police department cannot be forced to let individual officers add religious symbols to their official uniforms (Daniels v. City of </a:t>
            </a:r>
            <a:r>
              <a:rPr lang="en-US" dirty="0" err="1"/>
              <a:t>Arlington,TX</a:t>
            </a:r>
            <a:r>
              <a:rPr lang="en-US" dirty="0"/>
              <a:t>, 246 F.3d 500, 5</a:t>
            </a:r>
            <a:r>
              <a:rPr lang="en-US" baseline="30000" dirty="0"/>
              <a:t>th</a:t>
            </a:r>
            <a:r>
              <a:rPr lang="en-US" dirty="0"/>
              <a:t> Cir. 2001)</a:t>
            </a:r>
          </a:p>
        </p:txBody>
      </p:sp>
    </p:spTree>
    <p:extLst>
      <p:ext uri="{BB962C8B-B14F-4D97-AF65-F5344CB8AC3E}">
        <p14:creationId xmlns:p14="http://schemas.microsoft.com/office/powerpoint/2010/main" val="32185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Seniority Systems</a:t>
            </a:r>
          </a:p>
        </p:txBody>
      </p:sp>
      <p:sp>
        <p:nvSpPr>
          <p:cNvPr id="3" name="Content Placeholder 2"/>
          <p:cNvSpPr>
            <a:spLocks noGrp="1"/>
          </p:cNvSpPr>
          <p:nvPr>
            <p:ph idx="1"/>
          </p:nvPr>
        </p:nvSpPr>
        <p:spPr/>
        <p:txBody>
          <a:bodyPr/>
          <a:lstStyle/>
          <a:p>
            <a:r>
              <a:rPr lang="en-US" dirty="0"/>
              <a:t>While employers are not required to breach their seniority systems to make accommodations for employees’ Sabbaths, they must still attempt accommodations that are consistent with their seniority systems and that impose no more than a </a:t>
            </a:r>
            <a:r>
              <a:rPr lang="en-US" i="1" dirty="0"/>
              <a:t>de </a:t>
            </a:r>
            <a:r>
              <a:rPr lang="en-US" i="1" dirty="0" err="1"/>
              <a:t>minimis</a:t>
            </a:r>
            <a:r>
              <a:rPr lang="en-US" i="1" dirty="0"/>
              <a:t> </a:t>
            </a:r>
            <a:r>
              <a:rPr lang="en-US" dirty="0"/>
              <a:t>cost.</a:t>
            </a:r>
          </a:p>
        </p:txBody>
      </p:sp>
    </p:spTree>
    <p:extLst>
      <p:ext uri="{BB962C8B-B14F-4D97-AF65-F5344CB8AC3E}">
        <p14:creationId xmlns:p14="http://schemas.microsoft.com/office/powerpoint/2010/main" val="359066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Officers Refusing to Enforce Particular Laws Because of their Religion</a:t>
            </a:r>
          </a:p>
        </p:txBody>
      </p:sp>
      <p:sp>
        <p:nvSpPr>
          <p:cNvPr id="3" name="Content Placeholder 2"/>
          <p:cNvSpPr>
            <a:spLocks noGrp="1"/>
          </p:cNvSpPr>
          <p:nvPr>
            <p:ph idx="1"/>
          </p:nvPr>
        </p:nvSpPr>
        <p:spPr/>
        <p:txBody>
          <a:bodyPr/>
          <a:lstStyle/>
          <a:p>
            <a:r>
              <a:rPr lang="en-US" dirty="0"/>
              <a:t>A number of cases have involved law enforcement employers who have refused to accommodate requests made by their employees for alternate assignments in order to avoid a conflict with their religious beliefs.</a:t>
            </a:r>
          </a:p>
          <a:p>
            <a:r>
              <a:rPr lang="en-US" dirty="0"/>
              <a:t>Employers have prevailed in all such cases.</a:t>
            </a:r>
          </a:p>
          <a:p>
            <a:pPr lvl="1"/>
            <a:r>
              <a:rPr lang="en-US" dirty="0"/>
              <a:t>A court found that Title VII did not protect a Roman Catholic Chicago police officer who refused to protect abortion clinic and their clients (Rodriguez v. Chicago, 156 F.3d 771, 7</a:t>
            </a:r>
            <a:r>
              <a:rPr lang="en-US" baseline="30000" dirty="0"/>
              <a:t>th</a:t>
            </a:r>
            <a:r>
              <a:rPr lang="en-US" dirty="0"/>
              <a:t> Cir. 1998) </a:t>
            </a:r>
          </a:p>
        </p:txBody>
      </p:sp>
    </p:spTree>
    <p:extLst>
      <p:ext uri="{BB962C8B-B14F-4D97-AF65-F5344CB8AC3E}">
        <p14:creationId xmlns:p14="http://schemas.microsoft.com/office/powerpoint/2010/main" val="109126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Religious Harassment</a:t>
            </a:r>
          </a:p>
        </p:txBody>
      </p:sp>
      <p:sp>
        <p:nvSpPr>
          <p:cNvPr id="3" name="Content Placeholder 2"/>
          <p:cNvSpPr>
            <a:spLocks noGrp="1"/>
          </p:cNvSpPr>
          <p:nvPr>
            <p:ph idx="1"/>
          </p:nvPr>
        </p:nvSpPr>
        <p:spPr/>
        <p:txBody>
          <a:bodyPr/>
          <a:lstStyle/>
          <a:p>
            <a:r>
              <a:rPr lang="en-US" dirty="0"/>
              <a:t>Just as Title VII prohibits racial and sexual harassment, it also prohibits religious harassment in the workplace.</a:t>
            </a:r>
          </a:p>
          <a:p>
            <a:r>
              <a:rPr lang="en-US" dirty="0"/>
              <a:t>Alleged harassment must be so severe and pervasive that it alters the conditions of employment.</a:t>
            </a:r>
          </a:p>
          <a:p>
            <a:r>
              <a:rPr lang="en-US" dirty="0"/>
              <a:t>Very difficult to successfully claim religious harassment.</a:t>
            </a:r>
          </a:p>
        </p:txBody>
      </p:sp>
    </p:spTree>
    <p:extLst>
      <p:ext uri="{BB962C8B-B14F-4D97-AF65-F5344CB8AC3E}">
        <p14:creationId xmlns:p14="http://schemas.microsoft.com/office/powerpoint/2010/main" val="3854506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Religious Harassment</a:t>
            </a:r>
          </a:p>
        </p:txBody>
      </p:sp>
      <p:sp>
        <p:nvSpPr>
          <p:cNvPr id="3" name="Content Placeholder 2"/>
          <p:cNvSpPr>
            <a:spLocks noGrp="1"/>
          </p:cNvSpPr>
          <p:nvPr>
            <p:ph idx="1"/>
          </p:nvPr>
        </p:nvSpPr>
        <p:spPr/>
        <p:txBody>
          <a:bodyPr/>
          <a:lstStyle/>
          <a:p>
            <a:r>
              <a:rPr lang="en-US" dirty="0"/>
              <a:t>To create a hostile work environment, racial slurs must be so commonplace, overt and denigrating that they create an atmosphere charged with racial hostility (</a:t>
            </a:r>
            <a:r>
              <a:rPr lang="en-US" i="1" dirty="0" err="1"/>
              <a:t>Hyath</a:t>
            </a:r>
            <a:r>
              <a:rPr lang="en-US" i="1" dirty="0"/>
              <a:t> v. City of Decatur</a:t>
            </a:r>
            <a:r>
              <a:rPr lang="en-US" dirty="0"/>
              <a:t>, 2006 WL 825779, N.D. Ga. 2006)</a:t>
            </a:r>
          </a:p>
          <a:p>
            <a:endParaRPr lang="en-US" dirty="0"/>
          </a:p>
        </p:txBody>
      </p:sp>
    </p:spTree>
    <p:extLst>
      <p:ext uri="{BB962C8B-B14F-4D97-AF65-F5344CB8AC3E}">
        <p14:creationId xmlns:p14="http://schemas.microsoft.com/office/powerpoint/2010/main" val="417003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Sources of the Law Governing Religious Discrimination</a:t>
            </a:r>
          </a:p>
        </p:txBody>
      </p:sp>
      <p:sp>
        <p:nvSpPr>
          <p:cNvPr id="5" name="Content Placeholder 4"/>
          <p:cNvSpPr>
            <a:spLocks noGrp="1"/>
          </p:cNvSpPr>
          <p:nvPr>
            <p:ph idx="1"/>
          </p:nvPr>
        </p:nvSpPr>
        <p:spPr/>
        <p:txBody>
          <a:bodyPr/>
          <a:lstStyle/>
          <a:p>
            <a:r>
              <a:rPr lang="en-US" dirty="0"/>
              <a:t>The First Amendment to the U.S. Constitution: “Congress shall make no law respecting an </a:t>
            </a:r>
            <a:r>
              <a:rPr lang="en-US" i="1" dirty="0"/>
              <a:t>establishment of religion</a:t>
            </a:r>
            <a:r>
              <a:rPr lang="en-US" dirty="0"/>
              <a:t>, or prohibiting the </a:t>
            </a:r>
            <a:r>
              <a:rPr lang="en-US" i="1" dirty="0"/>
              <a:t>free exercise </a:t>
            </a:r>
            <a:r>
              <a:rPr lang="en-US" dirty="0"/>
              <a:t>thereof…”</a:t>
            </a:r>
          </a:p>
          <a:p>
            <a:r>
              <a:rPr lang="en-US" dirty="0"/>
              <a:t>The “Establishment </a:t>
            </a:r>
            <a:r>
              <a:rPr lang="en-US" dirty="0" err="1"/>
              <a:t>Caluse</a:t>
            </a:r>
            <a:r>
              <a:rPr lang="en-US" dirty="0"/>
              <a:t>”</a:t>
            </a:r>
          </a:p>
          <a:p>
            <a:r>
              <a:rPr lang="en-US" dirty="0"/>
              <a:t>The “Free Exercise Clause”</a:t>
            </a:r>
          </a:p>
          <a:p>
            <a:r>
              <a:rPr lang="en-US" dirty="0"/>
              <a:t>Shows governmental neutrality towards religion.</a:t>
            </a:r>
          </a:p>
          <a:p>
            <a:r>
              <a:rPr lang="en-US" dirty="0"/>
              <a:t>State Constitutions also provide religious freedom.</a:t>
            </a:r>
          </a:p>
          <a:p>
            <a:endParaRPr lang="en-US" dirty="0"/>
          </a:p>
          <a:p>
            <a:endParaRPr lang="en-US" dirty="0"/>
          </a:p>
        </p:txBody>
      </p:sp>
    </p:spTree>
    <p:extLst>
      <p:ext uri="{BB962C8B-B14F-4D97-AF65-F5344CB8AC3E}">
        <p14:creationId xmlns:p14="http://schemas.microsoft.com/office/powerpoint/2010/main" val="128032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Sources of the Law Governing Religious Discrimination</a:t>
            </a:r>
          </a:p>
        </p:txBody>
      </p:sp>
      <p:sp>
        <p:nvSpPr>
          <p:cNvPr id="3" name="Content Placeholder 2"/>
          <p:cNvSpPr>
            <a:spLocks noGrp="1"/>
          </p:cNvSpPr>
          <p:nvPr>
            <p:ph idx="1"/>
          </p:nvPr>
        </p:nvSpPr>
        <p:spPr>
          <a:xfrm>
            <a:off x="628650" y="1659988"/>
            <a:ext cx="7886700" cy="4623337"/>
          </a:xfrm>
        </p:spPr>
        <p:txBody>
          <a:bodyPr/>
          <a:lstStyle/>
          <a:p>
            <a:r>
              <a:rPr lang="en-US" dirty="0"/>
              <a:t>Specific federal and state statutes deal with religion in the workplace.</a:t>
            </a:r>
          </a:p>
          <a:p>
            <a:r>
              <a:rPr lang="en-US" dirty="0"/>
              <a:t>Title VII of the Civil Rights Act of 1964 prohibits discrimination against an individual with regard to compensation, terms, conditions, or privileges of employment based on the person’s religion</a:t>
            </a:r>
          </a:p>
          <a:p>
            <a:r>
              <a:rPr lang="en-US" dirty="0"/>
              <a:t>Unless the employer demonstrates that he is unable to reasonably accommodate the employee’s religious practices or beliefs without undue hardship to his business.</a:t>
            </a:r>
          </a:p>
          <a:p>
            <a:endParaRPr lang="en-US" dirty="0"/>
          </a:p>
        </p:txBody>
      </p:sp>
    </p:spTree>
    <p:extLst>
      <p:ext uri="{BB962C8B-B14F-4D97-AF65-F5344CB8AC3E}">
        <p14:creationId xmlns:p14="http://schemas.microsoft.com/office/powerpoint/2010/main" val="356070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“Establishment” of Religion in the Workplace</a:t>
            </a:r>
          </a:p>
        </p:txBody>
      </p:sp>
      <p:sp>
        <p:nvSpPr>
          <p:cNvPr id="3" name="Content Placeholder 2"/>
          <p:cNvSpPr>
            <a:spLocks noGrp="1"/>
          </p:cNvSpPr>
          <p:nvPr>
            <p:ph idx="1"/>
          </p:nvPr>
        </p:nvSpPr>
        <p:spPr/>
        <p:txBody>
          <a:bodyPr/>
          <a:lstStyle/>
          <a:p>
            <a:r>
              <a:rPr lang="en-US" dirty="0"/>
              <a:t>Cases involving the Establishment Clause generally ask 3 questions about governmental action:</a:t>
            </a:r>
          </a:p>
          <a:p>
            <a:r>
              <a:rPr lang="en-US" sz="2600" dirty="0"/>
              <a:t>1. Is the actual purpose of the action entirely religious in nature</a:t>
            </a:r>
          </a:p>
          <a:p>
            <a:r>
              <a:rPr lang="en-US" sz="2600" dirty="0"/>
              <a:t>2. Is the primary effect of the action the promotion or inhibition of religion</a:t>
            </a:r>
          </a:p>
          <a:p>
            <a:r>
              <a:rPr lang="en-US" sz="2600" dirty="0"/>
              <a:t>3. does the action create excessive administrative entanglement between religion and government.</a:t>
            </a:r>
          </a:p>
          <a:p>
            <a:endParaRPr lang="en-US" dirty="0"/>
          </a:p>
        </p:txBody>
      </p:sp>
    </p:spTree>
    <p:extLst>
      <p:ext uri="{BB962C8B-B14F-4D97-AF65-F5344CB8AC3E}">
        <p14:creationId xmlns:p14="http://schemas.microsoft.com/office/powerpoint/2010/main" val="71939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“Establishment” of Religion in the Workplace</a:t>
            </a:r>
          </a:p>
        </p:txBody>
      </p:sp>
      <p:sp>
        <p:nvSpPr>
          <p:cNvPr id="3" name="Content Placeholder 2"/>
          <p:cNvSpPr>
            <a:spLocks noGrp="1"/>
          </p:cNvSpPr>
          <p:nvPr>
            <p:ph idx="1"/>
          </p:nvPr>
        </p:nvSpPr>
        <p:spPr/>
        <p:txBody>
          <a:bodyPr/>
          <a:lstStyle/>
          <a:p>
            <a:r>
              <a:rPr lang="en-US" dirty="0"/>
              <a:t>Milwaukee Deputy Sheriffs Association v. Clarke. 588 F.3d 523 (7</a:t>
            </a:r>
            <a:r>
              <a:rPr lang="en-US" baseline="30000" dirty="0"/>
              <a:t>th</a:t>
            </a:r>
            <a:r>
              <a:rPr lang="en-US" dirty="0"/>
              <a:t> Cir. 2009): </a:t>
            </a:r>
          </a:p>
          <a:p>
            <a:pPr lvl="1"/>
            <a:r>
              <a:rPr lang="en-US" dirty="0"/>
              <a:t>Violation of Establishment Clause when members of a church formed an organization of law enforcement officers and the Sheriff David Clarke invited them to make a presentation at the Sheriff’s leadership conference requiring all deputies with the rank of sergeant and above to attend it. </a:t>
            </a:r>
          </a:p>
          <a:p>
            <a:pPr lvl="1"/>
            <a:r>
              <a:rPr lang="en-US" dirty="0"/>
              <a:t>The presentation and materials handed out quoted from the Bible and promoted the church.</a:t>
            </a:r>
          </a:p>
        </p:txBody>
      </p:sp>
    </p:spTree>
    <p:extLst>
      <p:ext uri="{BB962C8B-B14F-4D97-AF65-F5344CB8AC3E}">
        <p14:creationId xmlns:p14="http://schemas.microsoft.com/office/powerpoint/2010/main" val="298635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“Establishment” of Religion in the Workplace</a:t>
            </a:r>
          </a:p>
        </p:txBody>
      </p:sp>
      <p:sp>
        <p:nvSpPr>
          <p:cNvPr id="3" name="Content Placeholder 2"/>
          <p:cNvSpPr>
            <a:spLocks noGrp="1"/>
          </p:cNvSpPr>
          <p:nvPr>
            <p:ph idx="1"/>
          </p:nvPr>
        </p:nvSpPr>
        <p:spPr/>
        <p:txBody>
          <a:bodyPr/>
          <a:lstStyle/>
          <a:p>
            <a:r>
              <a:rPr lang="en-US" dirty="0"/>
              <a:t>Venters v. City of Delphi, 123 F.3d 956 (7</a:t>
            </a:r>
            <a:r>
              <a:rPr lang="en-US" baseline="30000" dirty="0"/>
              <a:t>th</a:t>
            </a:r>
            <a:r>
              <a:rPr lang="en-US" dirty="0"/>
              <a:t> Cir. 1997):</a:t>
            </a:r>
          </a:p>
          <a:p>
            <a:pPr lvl="1"/>
            <a:r>
              <a:rPr lang="en-US" dirty="0"/>
              <a:t>A discharged dispatcher sued the Department as the Police Chief had embarked on an effort to convert her to Christianity.</a:t>
            </a:r>
          </a:p>
          <a:p>
            <a:pPr lvl="1"/>
            <a:r>
              <a:rPr lang="en-US" dirty="0"/>
              <a:t>A federal appeals court found a violation of the Establishment Clause as the Chief had coerced the dispatcher to submit to religious dialogues.</a:t>
            </a:r>
          </a:p>
          <a:p>
            <a:endParaRPr lang="en-US" dirty="0"/>
          </a:p>
        </p:txBody>
      </p:sp>
    </p:spTree>
    <p:extLst>
      <p:ext uri="{BB962C8B-B14F-4D97-AF65-F5344CB8AC3E}">
        <p14:creationId xmlns:p14="http://schemas.microsoft.com/office/powerpoint/2010/main" val="252295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484188"/>
            <a:ext cx="8022981" cy="1325562"/>
          </a:xfrm>
        </p:spPr>
        <p:txBody>
          <a:bodyPr/>
          <a:lstStyle/>
          <a:p>
            <a:r>
              <a:rPr lang="en-US" sz="3200" dirty="0"/>
              <a:t>The “Free Exercise” of Religion in the Workplace, and Religious Discrimination</a:t>
            </a:r>
          </a:p>
        </p:txBody>
      </p:sp>
      <p:sp>
        <p:nvSpPr>
          <p:cNvPr id="3" name="Content Placeholder 2"/>
          <p:cNvSpPr>
            <a:spLocks noGrp="1"/>
          </p:cNvSpPr>
          <p:nvPr>
            <p:ph idx="1"/>
          </p:nvPr>
        </p:nvSpPr>
        <p:spPr/>
        <p:txBody>
          <a:bodyPr/>
          <a:lstStyle/>
          <a:p>
            <a:r>
              <a:rPr lang="en-US" dirty="0"/>
              <a:t>A governmental employer has no right to interfere with or attempt to influence the religious beliefs of its employees.</a:t>
            </a:r>
          </a:p>
          <a:p>
            <a:r>
              <a:rPr lang="en-US" dirty="0"/>
              <a:t>Does not prohibit an employer from enforcing workplace rules that are neutral on the basis of religion or if there is an impact on religion, whether reasonable accommodation can be made for the employee. </a:t>
            </a:r>
          </a:p>
        </p:txBody>
      </p:sp>
    </p:spTree>
    <p:extLst>
      <p:ext uri="{BB962C8B-B14F-4D97-AF65-F5344CB8AC3E}">
        <p14:creationId xmlns:p14="http://schemas.microsoft.com/office/powerpoint/2010/main" val="810643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“Free-Exercise” Religious Discrimination Lawsuits Proceed</a:t>
            </a:r>
          </a:p>
        </p:txBody>
      </p:sp>
      <p:sp>
        <p:nvSpPr>
          <p:cNvPr id="3" name="Content Placeholder 2"/>
          <p:cNvSpPr>
            <a:spLocks noGrp="1"/>
          </p:cNvSpPr>
          <p:nvPr>
            <p:ph idx="1"/>
          </p:nvPr>
        </p:nvSpPr>
        <p:spPr/>
        <p:txBody>
          <a:bodyPr/>
          <a:lstStyle/>
          <a:p>
            <a:r>
              <a:rPr lang="en-US" dirty="0"/>
              <a:t>The employee has the burden to establish a </a:t>
            </a:r>
            <a:r>
              <a:rPr lang="en-US" i="1" dirty="0"/>
              <a:t>pima facie</a:t>
            </a:r>
            <a:r>
              <a:rPr lang="en-US" dirty="0"/>
              <a:t> case of religious discrimination by demonstrating:</a:t>
            </a:r>
          </a:p>
          <a:p>
            <a:pPr lvl="1"/>
            <a:r>
              <a:rPr lang="en-US" dirty="0"/>
              <a:t>1. the employee has a bona fide religious belief, the practice of which conflicts with an employment duty;</a:t>
            </a:r>
          </a:p>
          <a:p>
            <a:pPr lvl="1"/>
            <a:r>
              <a:rPr lang="en-US" dirty="0"/>
              <a:t>2. the employee informs the employer of the belief and the conflict with the employee’s duties</a:t>
            </a:r>
          </a:p>
          <a:p>
            <a:pPr lvl="1"/>
            <a:r>
              <a:rPr lang="en-US" dirty="0"/>
              <a:t>3. the employer threatens or subjects the employee to discriminatory treatment for the employee’s inability to fulfill the job requirements</a:t>
            </a:r>
          </a:p>
        </p:txBody>
      </p:sp>
    </p:spTree>
    <p:extLst>
      <p:ext uri="{BB962C8B-B14F-4D97-AF65-F5344CB8AC3E}">
        <p14:creationId xmlns:p14="http://schemas.microsoft.com/office/powerpoint/2010/main" val="981674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“Free-Exercise” Religious Discrimination Lawsuits Proceed</a:t>
            </a:r>
          </a:p>
        </p:txBody>
      </p:sp>
      <p:sp>
        <p:nvSpPr>
          <p:cNvPr id="3" name="Content Placeholder 2"/>
          <p:cNvSpPr>
            <a:spLocks noGrp="1"/>
          </p:cNvSpPr>
          <p:nvPr>
            <p:ph idx="1"/>
          </p:nvPr>
        </p:nvSpPr>
        <p:spPr/>
        <p:txBody>
          <a:bodyPr/>
          <a:lstStyle/>
          <a:p>
            <a:r>
              <a:rPr lang="en-US" dirty="0"/>
              <a:t>If the employee proves a </a:t>
            </a:r>
            <a:r>
              <a:rPr lang="en-US" i="1" dirty="0"/>
              <a:t>prima facie </a:t>
            </a:r>
            <a:r>
              <a:rPr lang="en-US" dirty="0"/>
              <a:t>case of religious discrimination, the employer has the burden </a:t>
            </a:r>
          </a:p>
          <a:p>
            <a:r>
              <a:rPr lang="en-US" dirty="0"/>
              <a:t>to show either that he attempted to reasonably accommodate the employee’s religious beliefs or </a:t>
            </a:r>
          </a:p>
          <a:p>
            <a:r>
              <a:rPr lang="en-US" dirty="0"/>
              <a:t>That any accommodation of the employee’s needs would result in undue hardship. </a:t>
            </a:r>
          </a:p>
          <a:p>
            <a:endParaRPr lang="en-US" dirty="0"/>
          </a:p>
        </p:txBody>
      </p:sp>
    </p:spTree>
    <p:extLst>
      <p:ext uri="{BB962C8B-B14F-4D97-AF65-F5344CB8AC3E}">
        <p14:creationId xmlns:p14="http://schemas.microsoft.com/office/powerpoint/2010/main" val="12894530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ineer Template 12-11-15" id="{B7AD173B-B426-3446-B999-50BF125E5457}" vid="{09928A5D-836A-9F47-A55C-C6F3ED918A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Engineer Template 12-11-15</Template>
  <TotalTime>552</TotalTime>
  <Words>1272</Words>
  <Application>Microsoft Office PowerPoint</Application>
  <PresentationFormat>Letter Paper (8.5x11 in)</PresentationFormat>
  <Paragraphs>70</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Adobe Garamond Pro</vt:lpstr>
      <vt:lpstr>Arial</vt:lpstr>
      <vt:lpstr>Calibri</vt:lpstr>
      <vt:lpstr>Calibri Light</vt:lpstr>
      <vt:lpstr>Garamond</vt:lpstr>
      <vt:lpstr>Trebuchet MS</vt:lpstr>
      <vt:lpstr>Office Theme</vt:lpstr>
      <vt:lpstr>Aitchison, Will (2020). The rights of law enforcement officers (8th ed.).  LRIS: Portland, OR.  Chapter 16: Religion and the Law  Enforcement Workplace</vt:lpstr>
      <vt:lpstr>Sources of the Law Governing Religious Discrimination</vt:lpstr>
      <vt:lpstr>Sources of the Law Governing Religious Discrimination</vt:lpstr>
      <vt:lpstr>The “Establishment” of Religion in the Workplace</vt:lpstr>
      <vt:lpstr>The “Establishment” of Religion in the Workplace</vt:lpstr>
      <vt:lpstr>The “Establishment” of Religion in the Workplace</vt:lpstr>
      <vt:lpstr>The “Free Exercise” of Religion in the Workplace, and Religious Discrimination</vt:lpstr>
      <vt:lpstr>How “Free-Exercise” Religious Discrimination Lawsuits Proceed</vt:lpstr>
      <vt:lpstr>How “Free-Exercise” Religious Discrimination Lawsuits Proceed</vt:lpstr>
      <vt:lpstr>How “Free-Exercise” Religious Discrimination Lawsuits Proceed</vt:lpstr>
      <vt:lpstr>The Need for Adverse Employment Action</vt:lpstr>
      <vt:lpstr>Facially Neutral  Employment Practices</vt:lpstr>
      <vt:lpstr>Facially Neutral  Employment Practices</vt:lpstr>
      <vt:lpstr>Reasonable Accommodation</vt:lpstr>
      <vt:lpstr>Reasonable Accommodation</vt:lpstr>
      <vt:lpstr>Seniority Systems</vt:lpstr>
      <vt:lpstr>Officers Refusing to Enforce Particular Laws Because of their Religion</vt:lpstr>
      <vt:lpstr>Religious Harassment</vt:lpstr>
      <vt:lpstr>Religious Harassment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 M Wilkerson</dc:creator>
  <cp:lastModifiedBy>Vidisha B. Worley</cp:lastModifiedBy>
  <cp:revision>77</cp:revision>
  <cp:lastPrinted>2015-12-15T20:09:59Z</cp:lastPrinted>
  <dcterms:created xsi:type="dcterms:W3CDTF">2015-12-15T15:13:44Z</dcterms:created>
  <dcterms:modified xsi:type="dcterms:W3CDTF">2021-03-13T15:35:46Z</dcterms:modified>
</cp:coreProperties>
</file>